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Proxima Nova"/>
      <p:regular r:id="rId30"/>
      <p:bold r:id="rId31"/>
      <p:italic r:id="rId32"/>
      <p:boldItalic r:id="rId33"/>
    </p:embeddedFont>
    <p:embeddedFont>
      <p:font typeface="Nunito"/>
      <p:regular r:id="rId34"/>
      <p:bold r:id="rId35"/>
      <p:italic r:id="rId36"/>
      <p:boldItalic r:id="rId37"/>
    </p:embeddedFont>
    <p:embeddedFont>
      <p:font typeface="Maven Pro"/>
      <p:regular r:id="rId38"/>
      <p:bold r:id="rId39"/>
    </p:embeddedFont>
    <p:embeddedFont>
      <p:font typeface="Proxima Nova Semibold"/>
      <p:regular r:id="rId40"/>
      <p:bold r:id="rId41"/>
      <p:boldItalic r:id="rId42"/>
    </p:embeddedFont>
    <p:embeddedFont>
      <p:font typeface="Lexend"/>
      <p:regular r:id="rId43"/>
      <p:bold r:id="rId44"/>
    </p:embeddedFont>
    <p:embeddedFont>
      <p:font typeface="Caveat SemiBol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037F85-CF7F-4C9A-8D7D-14E4D0154A24}">
  <a:tblStyle styleId="{B8037F85-CF7F-4C9A-8D7D-14E4D0154A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Semibold-regular.fntdata"/><Relationship Id="rId20" Type="http://schemas.openxmlformats.org/officeDocument/2006/relationships/slide" Target="slides/slide14.xml"/><Relationship Id="rId42" Type="http://schemas.openxmlformats.org/officeDocument/2006/relationships/font" Target="fonts/ProximaNovaSemibold-boldItalic.fntdata"/><Relationship Id="rId41" Type="http://schemas.openxmlformats.org/officeDocument/2006/relationships/font" Target="fonts/ProximaNovaSemibold-bold.fntdata"/><Relationship Id="rId22" Type="http://schemas.openxmlformats.org/officeDocument/2006/relationships/slide" Target="slides/slide16.xml"/><Relationship Id="rId44" Type="http://schemas.openxmlformats.org/officeDocument/2006/relationships/font" Target="fonts/Lexend-bold.fntdata"/><Relationship Id="rId21" Type="http://schemas.openxmlformats.org/officeDocument/2006/relationships/slide" Target="slides/slide15.xml"/><Relationship Id="rId43" Type="http://schemas.openxmlformats.org/officeDocument/2006/relationships/font" Target="fonts/Lexend-regular.fntdata"/><Relationship Id="rId24" Type="http://schemas.openxmlformats.org/officeDocument/2006/relationships/slide" Target="slides/slide18.xml"/><Relationship Id="rId46" Type="http://schemas.openxmlformats.org/officeDocument/2006/relationships/font" Target="fonts/CaveatSemiBold-bold.fntdata"/><Relationship Id="rId23" Type="http://schemas.openxmlformats.org/officeDocument/2006/relationships/slide" Target="slides/slide17.xml"/><Relationship Id="rId45" Type="http://schemas.openxmlformats.org/officeDocument/2006/relationships/font" Target="fonts/Caveat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5.xml"/><Relationship Id="rId33" Type="http://schemas.openxmlformats.org/officeDocument/2006/relationships/font" Target="fonts/ProximaNova-boldItalic.fntdata"/><Relationship Id="rId10" Type="http://schemas.openxmlformats.org/officeDocument/2006/relationships/slide" Target="slides/slide4.xml"/><Relationship Id="rId32" Type="http://schemas.openxmlformats.org/officeDocument/2006/relationships/font" Target="fonts/ProximaNova-italic.fntdata"/><Relationship Id="rId13" Type="http://schemas.openxmlformats.org/officeDocument/2006/relationships/slide" Target="slides/slide7.xml"/><Relationship Id="rId35" Type="http://schemas.openxmlformats.org/officeDocument/2006/relationships/font" Target="fonts/Nunito-bold.fntdata"/><Relationship Id="rId12" Type="http://schemas.openxmlformats.org/officeDocument/2006/relationships/slide" Target="slides/slide6.xml"/><Relationship Id="rId34" Type="http://schemas.openxmlformats.org/officeDocument/2006/relationships/font" Target="fonts/Nunito-regular.fntdata"/><Relationship Id="rId15" Type="http://schemas.openxmlformats.org/officeDocument/2006/relationships/slide" Target="slides/slide9.xml"/><Relationship Id="rId37" Type="http://schemas.openxmlformats.org/officeDocument/2006/relationships/font" Target="fonts/Nunito-boldItalic.fntdata"/><Relationship Id="rId14" Type="http://schemas.openxmlformats.org/officeDocument/2006/relationships/slide" Target="slides/slide8.xml"/><Relationship Id="rId36" Type="http://schemas.openxmlformats.org/officeDocument/2006/relationships/font" Target="fonts/Nunito-italic.fntdata"/><Relationship Id="rId17" Type="http://schemas.openxmlformats.org/officeDocument/2006/relationships/slide" Target="slides/slide11.xml"/><Relationship Id="rId39" Type="http://schemas.openxmlformats.org/officeDocument/2006/relationships/font" Target="fonts/MavenPro-bold.fntdata"/><Relationship Id="rId16" Type="http://schemas.openxmlformats.org/officeDocument/2006/relationships/slide" Target="slides/slide10.xml"/><Relationship Id="rId38" Type="http://schemas.openxmlformats.org/officeDocument/2006/relationships/font" Target="fonts/MavenP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751ee72b6e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751ee72b6e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51ee72b6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751ee72b6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400">
                <a:solidFill>
                  <a:srgbClr val="374151"/>
                </a:solidFill>
                <a:latin typeface="Maven Pro"/>
                <a:ea typeface="Maven Pro"/>
                <a:cs typeface="Maven Pro"/>
                <a:sym typeface="Maven Pro"/>
              </a:rPr>
              <a:t>Significance:</a:t>
            </a:r>
            <a:endParaRPr b="1" sz="1400">
              <a:solidFill>
                <a:srgbClr val="374151"/>
              </a:solidFill>
              <a:latin typeface="Maven Pro"/>
              <a:ea typeface="Maven Pro"/>
              <a:cs typeface="Maven Pro"/>
              <a:sym typeface="Maven Pro"/>
            </a:endParaRPr>
          </a:p>
          <a:p>
            <a:pPr indent="-317500" lvl="0" marL="457200" rtl="0" algn="l">
              <a:lnSpc>
                <a:spcPct val="115000"/>
              </a:lnSpc>
              <a:spcBef>
                <a:spcPts val="120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Ensures accurate, clean, and well-structured data for analysis.</a:t>
            </a:r>
            <a:endParaRPr sz="1400">
              <a:solidFill>
                <a:srgbClr val="374151"/>
              </a:solidFill>
              <a:latin typeface="Maven Pro"/>
              <a:ea typeface="Maven Pro"/>
              <a:cs typeface="Maven Pro"/>
              <a:sym typeface="Maven Pro"/>
            </a:endParaRPr>
          </a:p>
          <a:p>
            <a:pPr indent="-317500" lvl="0" marL="457200" rtl="0" algn="l">
              <a:lnSpc>
                <a:spcPct val="115000"/>
              </a:lnSpc>
              <a:spcBef>
                <a:spcPts val="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Identifies meaningful features to enhance model performance.</a:t>
            </a:r>
            <a:endParaRPr sz="1400">
              <a:solidFill>
                <a:srgbClr val="374151"/>
              </a:solidFill>
              <a:latin typeface="Maven Pro"/>
              <a:ea typeface="Maven Pro"/>
              <a:cs typeface="Maven Pro"/>
              <a:sym typeface="Maven Pro"/>
            </a:endParaRPr>
          </a:p>
          <a:p>
            <a:pPr indent="-317500" lvl="0" marL="457200" rtl="0" algn="l">
              <a:lnSpc>
                <a:spcPct val="115000"/>
              </a:lnSpc>
              <a:spcBef>
                <a:spcPts val="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Provides insights into zodiac sign distribution and patterns. </a:t>
            </a:r>
            <a:endParaRPr sz="1400">
              <a:solidFill>
                <a:srgbClr val="374151"/>
              </a:solidFill>
              <a:latin typeface="Maven Pro"/>
              <a:ea typeface="Maven Pro"/>
              <a:cs typeface="Maven Pro"/>
              <a:sym typeface="Maven Pro"/>
            </a:endParaRPr>
          </a:p>
          <a:p>
            <a:pPr indent="0" lvl="0" marL="0" rtl="0" algn="l">
              <a:lnSpc>
                <a:spcPct val="115000"/>
              </a:lnSpc>
              <a:spcBef>
                <a:spcPts val="1200"/>
              </a:spcBef>
              <a:spcAft>
                <a:spcPts val="0"/>
              </a:spcAft>
              <a:buClr>
                <a:schemeClr val="dk1"/>
              </a:buClr>
              <a:buSzPts val="1100"/>
              <a:buFont typeface="Arial"/>
              <a:buNone/>
            </a:pPr>
            <a:r>
              <a:rPr b="1" lang="en-GB" sz="1400">
                <a:solidFill>
                  <a:srgbClr val="374151"/>
                </a:solidFill>
                <a:latin typeface="Maven Pro"/>
                <a:ea typeface="Maven Pro"/>
                <a:cs typeface="Maven Pro"/>
                <a:sym typeface="Maven Pro"/>
              </a:rPr>
              <a:t>Contribution:</a:t>
            </a:r>
            <a:endParaRPr b="1" sz="1400">
              <a:solidFill>
                <a:srgbClr val="374151"/>
              </a:solidFill>
              <a:latin typeface="Maven Pro"/>
              <a:ea typeface="Maven Pro"/>
              <a:cs typeface="Maven Pro"/>
              <a:sym typeface="Maven Pro"/>
            </a:endParaRPr>
          </a:p>
          <a:p>
            <a:pPr indent="-317500" lvl="0" marL="457200" rtl="0" algn="l">
              <a:lnSpc>
                <a:spcPct val="115000"/>
              </a:lnSpc>
              <a:spcBef>
                <a:spcPts val="120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Improves accuracy and effectiveness of Zodiac Sign Prediction models.</a:t>
            </a:r>
            <a:endParaRPr sz="1400">
              <a:solidFill>
                <a:srgbClr val="374151"/>
              </a:solidFill>
              <a:latin typeface="Maven Pro"/>
              <a:ea typeface="Maven Pro"/>
              <a:cs typeface="Maven Pro"/>
              <a:sym typeface="Maven Pro"/>
            </a:endParaRPr>
          </a:p>
          <a:p>
            <a:pPr indent="-317500" lvl="0" marL="457200" rtl="0" algn="l">
              <a:lnSpc>
                <a:spcPct val="115000"/>
              </a:lnSpc>
              <a:spcBef>
                <a:spcPts val="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Informs subsequent stages of model development and evaluation.</a:t>
            </a:r>
            <a:endParaRPr sz="1400">
              <a:solidFill>
                <a:srgbClr val="374151"/>
              </a:solidFill>
              <a:latin typeface="Maven Pro"/>
              <a:ea typeface="Maven Pro"/>
              <a:cs typeface="Maven Pro"/>
              <a:sym typeface="Maven Pro"/>
            </a:endParaRPr>
          </a:p>
          <a:p>
            <a:pPr indent="-317500" lvl="0" marL="457200" rtl="0" algn="l">
              <a:lnSpc>
                <a:spcPct val="115000"/>
              </a:lnSpc>
              <a:spcBef>
                <a:spcPts val="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Enables data-driven decision making for reliable predictions.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751ee72b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751ee72b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74151"/>
                </a:solidFill>
                <a:latin typeface="Roboto"/>
                <a:ea typeface="Roboto"/>
                <a:cs typeface="Roboto"/>
                <a:sym typeface="Roboto"/>
              </a:rPr>
              <a:t>Random Forest Classifier:</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Advantages: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Ensemble Learning: The Random Forest Classifier is an ensemble learning method that combines multiple decision trees to improve accuracy and reduce overfitting. Given the complexity of human writing styles, an ensemble approach helps capture intricate relationships between features and zodiac signs.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Feature Importance: Random Forest provides insights into feature importance, enabling us to understand which writing characteristics contribute most to predicting zodiac signs. This is crucial for interpreting the results and gaining meaningful insights.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Robustness: Random Forest is less prone to overfitting compared to individual decision trees, making it suitable for handling noise and variations in the dataset. This robustness is particularly valuable when dealing with real-world data, which may have inherent uncertainties.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Why We Chose It:</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We opted for the Random Forest Classifier due to its ability to handle complex relationships, mitigate overfitting, and provide feature importance analysis. With the diverse nature of blog posts and zodiac sign prediction, this model offers a strong foundation for accurate classification.</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Linear Support Vector Classifier:</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Advantages: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Effective Separation: The Linear Support Vector Classifier is highly effective at separating data points into distinct classes, making it well-suited for tasks with clear boundaries, such as classifying zodiac signs based on writing styles.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Margin Maximization: SVM aims to maximize the margin between classes, leading to better generalization and improved performance on unseen data. This is crucial for creating a reliable predictive model.</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Why We Chose It:</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The Linear Support Vector Classifier was chosen for its ability to effectively classify data, maximize margins, and potentially capture hidden patterns through kernel transformations. As zodiac signs are distinct categories, the SVM's separation capabilities align well with the classification task.</a:t>
            </a:r>
            <a:endParaRPr sz="1200">
              <a:solidFill>
                <a:srgbClr val="37415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751ee72b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751ee72b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Importance of Optimal Hyperparameters: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Enhanced Performance: Right hyperparameters boost accuracy and generalization.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Avoid Overfitting: Incorrect settings lead to overfitting or underfitting.</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Efficient Resource Usage: Prevent wasted computation on suboptimal setups.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Interpretability: Tuned hyperparameters align model behavior with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751ee72b6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751ee72b6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The accuracy score for a Random Forest classification model is the proportion of correctly predicted instances (samples) out of the total number of instances in the dataset.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GB">
                <a:solidFill>
                  <a:schemeClr val="dk1"/>
                </a:solidFill>
              </a:rPr>
              <a:t>Accuracy=</a:t>
            </a:r>
            <a:r>
              <a:rPr lang="en-GB" sz="1000">
                <a:solidFill>
                  <a:srgbClr val="374151"/>
                </a:solidFill>
                <a:highlight>
                  <a:srgbClr val="F7F7F8"/>
                </a:highlight>
                <a:latin typeface="Times New Roman"/>
                <a:ea typeface="Times New Roman"/>
                <a:cs typeface="Times New Roman"/>
                <a:sym typeface="Times New Roman"/>
              </a:rPr>
              <a:t>TP + TN/ Total .. </a:t>
            </a:r>
            <a:r>
              <a:rPr lang="en-GB" sz="1200">
                <a:solidFill>
                  <a:srgbClr val="374151"/>
                </a:solidFill>
                <a:highlight>
                  <a:srgbClr val="F7F7F8"/>
                </a:highlight>
                <a:latin typeface="Roboto"/>
                <a:ea typeface="Roboto"/>
                <a:cs typeface="Roboto"/>
                <a:sym typeface="Roboto"/>
              </a:rPr>
              <a:t>So, the accuracy represents the proportion of correctly classified instances (both positive and negative) out of the total instances.</a:t>
            </a:r>
            <a:endParaRPr sz="1000">
              <a:solidFill>
                <a:srgbClr val="374151"/>
              </a:solidFill>
              <a:highlight>
                <a:srgbClr val="F7F7F8"/>
              </a:highlight>
              <a:latin typeface="Times New Roman"/>
              <a:ea typeface="Times New Roman"/>
              <a:cs typeface="Times New Roman"/>
              <a:sym typeface="Times New Roman"/>
            </a:endParaRPr>
          </a:p>
          <a:p>
            <a:pPr indent="0" lvl="0" marL="0" marR="0" rtl="0" algn="ctr">
              <a:lnSpc>
                <a:spcPct val="115000"/>
              </a:lnSpc>
              <a:spcBef>
                <a:spcPts val="0"/>
              </a:spcBef>
              <a:spcAft>
                <a:spcPts val="0"/>
              </a:spcAft>
              <a:buClr>
                <a:schemeClr val="dk1"/>
              </a:buClr>
              <a:buSzPts val="1100"/>
              <a:buFont typeface="Arial"/>
              <a:buNone/>
            </a:pPr>
            <a:r>
              <a:rPr lang="en-GB" sz="100">
                <a:solidFill>
                  <a:srgbClr val="374151"/>
                </a:solidFill>
                <a:highlight>
                  <a:srgbClr val="F7F7F8"/>
                </a:highlight>
                <a:latin typeface="Times New Roman"/>
                <a:ea typeface="Times New Roman"/>
                <a:cs typeface="Times New Roman"/>
                <a:sym typeface="Times New Roman"/>
              </a:rPr>
              <a:t>​</a:t>
            </a:r>
            <a:endParaRPr sz="100">
              <a:solidFill>
                <a:srgbClr val="374151"/>
              </a:solidFill>
              <a:highlight>
                <a:srgbClr val="F7F7F8"/>
              </a:highlight>
              <a:latin typeface="Times New Roman"/>
              <a:ea typeface="Times New Roman"/>
              <a:cs typeface="Times New Roman"/>
              <a:sym typeface="Times New Roman"/>
            </a:endParaRPr>
          </a:p>
          <a:p>
            <a:pPr indent="0" lvl="0" marL="0" marR="0" rtl="0" algn="ctr">
              <a:lnSpc>
                <a:spcPct val="115000"/>
              </a:lnSpc>
              <a:spcBef>
                <a:spcPts val="0"/>
              </a:spcBef>
              <a:spcAft>
                <a:spcPts val="0"/>
              </a:spcAft>
              <a:buClr>
                <a:schemeClr val="dk1"/>
              </a:buClr>
              <a:buSzPts val="1100"/>
              <a:buFont typeface="Arial"/>
              <a:buNone/>
            </a:pPr>
            <a:r>
              <a:t/>
            </a:r>
            <a:endParaRPr sz="100">
              <a:solidFill>
                <a:srgbClr val="374151"/>
              </a:solidFill>
              <a:highlight>
                <a:srgbClr val="F7F7F8"/>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c150e811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c150e811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Precision: Proportion of true positives (correctly predicted positive instances) among all instances predicted as positive.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Recall: Proportion of true positives among all actual positive instances.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highlight>
                  <a:srgbClr val="F7F7F8"/>
                </a:highlight>
                <a:latin typeface="Roboto"/>
                <a:ea typeface="Roboto"/>
                <a:cs typeface="Roboto"/>
                <a:sym typeface="Roboto"/>
              </a:rPr>
              <a:t>F1-score: A harmonic mean of precision and recall, providing a balance between the two metrics.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GB" sz="1200">
                <a:solidFill>
                  <a:srgbClr val="374151"/>
                </a:solidFill>
                <a:highlight>
                  <a:srgbClr val="F7F7F8"/>
                </a:highlight>
                <a:latin typeface="Roboto"/>
                <a:ea typeface="Roboto"/>
                <a:cs typeface="Roboto"/>
                <a:sym typeface="Roboto"/>
              </a:rPr>
              <a:t>These metrics help you assess the Random Forest model's performance in classifying instances into different classes.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GB" sz="1200">
                <a:solidFill>
                  <a:srgbClr val="374151"/>
                </a:solidFill>
                <a:highlight>
                  <a:srgbClr val="F7F7F8"/>
                </a:highlight>
                <a:latin typeface="Roboto"/>
                <a:ea typeface="Roboto"/>
                <a:cs typeface="Roboto"/>
                <a:sym typeface="Roboto"/>
              </a:rPr>
              <a:t>the equations for accuracy, precision, recall, and F1-score are universal across various classification algorithms, including Random Forest and LinearSVM. These metrics provide a comprehensive evaluation of how well the models are performing in terms of classifying instances into different classes, taking into account various aspects of prediction correctness and balance between different types of errors.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751ee72b6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751ee72b6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The classification report provides insights into how well the model is performing on each class, allowing you to identify if the model is better at predicting certain classes than others. It's an essential tool for model evaluation, particularly in multi-class classification problems.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3c150e811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3c150e811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A confusion matrix is often visualized using a heatmap. In a multi-class confusion matrix, the heatmap can have many boxes, especially if there are multiple classes. Each row in the heatmap corresponds to an actual class, and each column corresponds to a predicted class. The value in each box represents the count or percentage of instances that fall into that combination of true and predicted class.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It helps you understand the strengths and weaknesses of your classifier's performance on different classes.</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3c150e811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3c150e811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751ee72b6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751ee72b6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74151"/>
                </a:solidFill>
                <a:highlight>
                  <a:srgbClr val="F7F7F8"/>
                </a:highlight>
                <a:latin typeface="Roboto"/>
                <a:ea typeface="Roboto"/>
                <a:cs typeface="Roboto"/>
                <a:sym typeface="Roboto"/>
              </a:rPr>
              <a:t>Our project not only predicts Zodiac signs but also epitomizes the potential of data analysis to enhance, validate, and modernize age-old practices. It showcases the power of data to illuminate new perspectives on timeless subjects.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3c150e811e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3c150e811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1042071b4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1042071b4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200">
                <a:solidFill>
                  <a:srgbClr val="374151"/>
                </a:solidFill>
                <a:highlight>
                  <a:srgbClr val="F7F7F8"/>
                </a:highlight>
                <a:latin typeface="Roboto"/>
                <a:ea typeface="Roboto"/>
                <a:cs typeface="Roboto"/>
                <a:sym typeface="Roboto"/>
              </a:rPr>
              <a:t>Zodiac signs are often used to describe an individual's personality traits, behaviors, strengths, and weaknesses based on their birth date. People often identify with the characteristics associated with their zodiac sign.</a:t>
            </a:r>
            <a:endParaRPr sz="1200">
              <a:solidFill>
                <a:srgbClr val="374151"/>
              </a:solidFill>
              <a:highlight>
                <a:srgbClr val="F7F7F8"/>
              </a:highlight>
              <a:latin typeface="Roboto"/>
              <a:ea typeface="Roboto"/>
              <a:cs typeface="Roboto"/>
              <a:sym typeface="Roboto"/>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The primary business goal of this project is to leverage machine learning and natural language processing techniques to predict the astrological signs of bloggers based on their written content.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While astrology might seem unconventional for business applications, the potential for gaining deeper insights into customers' personalities and behaviors cannot be underestimated. The Blogs provide a rich source of data that, when combined with predictive analytics, can empower businesses with a fresh perspective on customer engagement, retention, and growth strategies. By understanding customers on a more personal level, businesses can foster lasting relationships and thrive in an increasingly competitive market.</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7cb5e23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7cb5e23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We started with the Obtain phase, where we identified the problem and defined the project goal. Next, in the Data Understanding phase(Scrub), we gathered and the dataset containing blog texts and corresponding zodiac signs. Then, we moved to the Data Preparation or Explore phase, where we cleaned, transformed, and prepared the data for modeling. The Modeling phase involved building and testing several machine learning models to predict zodiac signs. We then evaluated the performance of the different models in the Evaluation phase and selected the best one.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51ee72b6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751ee72b6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1. Personalized Marketing: Predicting astrological signs can help businesses segment their audience more precisely. Tailoring marketing campaigns according to zodiac signs' characteristics can lead to higher engagement and conversion rates. For instance, offering promotions or content that resonates with specific astrological traits can capture users' attention.</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2. Content Recommendation: By understanding bloggers' astrological signs, businesses can offer personalized content recommendations. Astrological insights can be used to suggest articles, products, or services that align with users' preferences, enhancing the user experience and driving user engagement.</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3. Product Development: Knowledge of astrological signs can provide valuable insights into customers' preferences, interests, and behaviors. Businesses can use this information to fine-tune existing products or create new ones that cater to specific astrological traits, increasing the chances of success in the market.</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4. Customer Relationship Management: Understanding users' astrological traits can help businesses establish stronger connections. Personalized interactions that consider astrological attributes can foster better customer relationships and loyalty.</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5. Market Segmentation: Astrological sign prediction adds a new dimension to market segmentation. Businesses can group customers based on astrological traits to identify niche markets, discover trends, and design strategies that cater to these unique segments.</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6. Competitive Edge: By leveraging advanced analytics and astrological predictions, businesses can differentiate themselves from competitors. Offering personalized experiences based on astrological insights can attract customers seeking unique and customized interactions.</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7. Content Creation: Astrological insights can guide content creation strategies. Businesses can tailor blog posts, social media content, and advertisements to resonate with specific astrological sign traits, enhancing engagement and sharing.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51ee72b6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51ee72b6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c132977e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c132977e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51ee72b6e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51ee72b6e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lnSpc>
                <a:spcPct val="115000"/>
              </a:lnSpc>
              <a:spcBef>
                <a:spcPts val="1500"/>
              </a:spcBef>
              <a:spcAft>
                <a:spcPts val="0"/>
              </a:spcAft>
              <a:buClr>
                <a:srgbClr val="374151"/>
              </a:buClr>
              <a:buSzPts val="800"/>
              <a:buFont typeface="Maven Pro"/>
              <a:buChar char="●"/>
            </a:pPr>
            <a:r>
              <a:rPr lang="en-GB" sz="1208">
                <a:solidFill>
                  <a:schemeClr val="dk1"/>
                </a:solidFill>
                <a:latin typeface="Maven Pro"/>
                <a:ea typeface="Maven Pro"/>
                <a:cs typeface="Maven Pro"/>
                <a:sym typeface="Maven Pro"/>
              </a:rPr>
              <a:t>Ensuring data source authenticity from reputable academic website maintains project integrity.</a:t>
            </a:r>
            <a:endParaRPr sz="1208">
              <a:solidFill>
                <a:schemeClr val="dk1"/>
              </a:solidFill>
              <a:latin typeface="Maven Pro"/>
              <a:ea typeface="Maven Pro"/>
              <a:cs typeface="Maven Pro"/>
              <a:sym typeface="Maven Pro"/>
            </a:endParaRPr>
          </a:p>
          <a:p>
            <a:pPr indent="-279400" lvl="0" marL="457200" rtl="0" algn="l">
              <a:lnSpc>
                <a:spcPct val="115000"/>
              </a:lnSpc>
              <a:spcBef>
                <a:spcPts val="0"/>
              </a:spcBef>
              <a:spcAft>
                <a:spcPts val="0"/>
              </a:spcAft>
              <a:buClr>
                <a:srgbClr val="374151"/>
              </a:buClr>
              <a:buSzPts val="800"/>
              <a:buFont typeface="Maven Pro"/>
              <a:buChar char="●"/>
            </a:pPr>
            <a:r>
              <a:rPr lang="en-GB" sz="1208">
                <a:solidFill>
                  <a:schemeClr val="dk1"/>
                </a:solidFill>
                <a:latin typeface="Maven Pro"/>
                <a:ea typeface="Maven Pro"/>
                <a:cs typeface="Maven Pro"/>
                <a:sym typeface="Maven Pro"/>
              </a:rPr>
              <a:t>The dataset's extensive content from 19,000 bloggers enriches analysis and model robustness through diverse writing styles.</a:t>
            </a:r>
            <a:endParaRPr sz="1208">
              <a:solidFill>
                <a:schemeClr val="dk1"/>
              </a:solidFill>
              <a:latin typeface="Maven Pro"/>
              <a:ea typeface="Maven Pro"/>
              <a:cs typeface="Maven Pro"/>
              <a:sym typeface="Maven Pro"/>
            </a:endParaRPr>
          </a:p>
          <a:p>
            <a:pPr indent="-279400" lvl="0" marL="457200" rtl="0" algn="l">
              <a:lnSpc>
                <a:spcPct val="115000"/>
              </a:lnSpc>
              <a:spcBef>
                <a:spcPts val="0"/>
              </a:spcBef>
              <a:spcAft>
                <a:spcPts val="0"/>
              </a:spcAft>
              <a:buClr>
                <a:srgbClr val="374151"/>
              </a:buClr>
              <a:buSzPts val="800"/>
              <a:buFont typeface="Maven Pro"/>
              <a:buChar char="●"/>
            </a:pPr>
            <a:r>
              <a:rPr lang="en-GB" sz="1208">
                <a:solidFill>
                  <a:schemeClr val="dk1"/>
                </a:solidFill>
                <a:latin typeface="Maven Pro"/>
                <a:ea typeface="Maven Pro"/>
                <a:cs typeface="Maven Pro"/>
                <a:sym typeface="Maven Pro"/>
              </a:rPr>
              <a:t>Accurate zodiac sign labels for each blogger’s post fulfill the fundamental requirement of our Zodiac Sign Prediction project, aligning the data with our predictive goal.</a:t>
            </a:r>
            <a:endParaRPr sz="1208">
              <a:solidFill>
                <a:schemeClr val="dk1"/>
              </a:solidFill>
              <a:latin typeface="Maven Pro"/>
              <a:ea typeface="Maven Pro"/>
              <a:cs typeface="Maven Pro"/>
              <a:sym typeface="Maven Pro"/>
            </a:endParaRPr>
          </a:p>
          <a:p>
            <a:pPr indent="-279400" lvl="0" marL="457200" rtl="0" algn="l">
              <a:lnSpc>
                <a:spcPct val="115000"/>
              </a:lnSpc>
              <a:spcBef>
                <a:spcPts val="0"/>
              </a:spcBef>
              <a:spcAft>
                <a:spcPts val="0"/>
              </a:spcAft>
              <a:buClr>
                <a:srgbClr val="374151"/>
              </a:buClr>
              <a:buSzPts val="800"/>
              <a:buFont typeface="Maven Pro"/>
              <a:buChar char="●"/>
            </a:pPr>
            <a:r>
              <a:rPr lang="en-GB" sz="1208">
                <a:solidFill>
                  <a:schemeClr val="dk1"/>
                </a:solidFill>
                <a:latin typeface="Maven Pro"/>
                <a:ea typeface="Maven Pro"/>
                <a:cs typeface="Maven Pro"/>
                <a:sym typeface="Maven Pro"/>
              </a:rPr>
              <a:t>The dataset's bloggers' posts offer valuable textual content, forming the core of our predictive model to identify zodiac sign-related writing patterns.</a:t>
            </a:r>
            <a:endParaRPr sz="1208">
              <a:solidFill>
                <a:schemeClr val="dk1"/>
              </a:solidFill>
              <a:latin typeface="Maven Pro"/>
              <a:ea typeface="Maven Pro"/>
              <a:cs typeface="Maven Pro"/>
              <a:sym typeface="Maven Pro"/>
            </a:endParaRPr>
          </a:p>
          <a:p>
            <a:pPr indent="-279400" lvl="0" marL="457200" rtl="0" algn="l">
              <a:lnSpc>
                <a:spcPct val="115000"/>
              </a:lnSpc>
              <a:spcBef>
                <a:spcPts val="0"/>
              </a:spcBef>
              <a:spcAft>
                <a:spcPts val="0"/>
              </a:spcAft>
              <a:buClr>
                <a:srgbClr val="374151"/>
              </a:buClr>
              <a:buSzPts val="800"/>
              <a:buFont typeface="Maven Pro"/>
              <a:buChar char="●"/>
            </a:pPr>
            <a:r>
              <a:rPr lang="en-GB" sz="1208">
                <a:solidFill>
                  <a:schemeClr val="dk1"/>
                </a:solidFill>
                <a:latin typeface="Maven Pro"/>
                <a:ea typeface="Maven Pro"/>
                <a:cs typeface="Maven Pro"/>
                <a:sym typeface="Maven Pro"/>
              </a:rPr>
              <a:t>The dataset categorizes bloggers by age and gender, allowing us to explore potential writing style variations across demographics, adding context to our analysis.</a:t>
            </a:r>
            <a:endParaRPr sz="1208">
              <a:solidFill>
                <a:schemeClr val="dk1"/>
              </a:solidFill>
              <a:latin typeface="Maven Pro"/>
              <a:ea typeface="Maven Pro"/>
              <a:cs typeface="Maven Pro"/>
              <a:sym typeface="Maven Pro"/>
            </a:endParaRPr>
          </a:p>
          <a:p>
            <a:pPr indent="-279400" lvl="0" marL="457200" rtl="0" algn="l">
              <a:lnSpc>
                <a:spcPct val="115000"/>
              </a:lnSpc>
              <a:spcBef>
                <a:spcPts val="0"/>
              </a:spcBef>
              <a:spcAft>
                <a:spcPts val="0"/>
              </a:spcAft>
              <a:buClr>
                <a:srgbClr val="374151"/>
              </a:buClr>
              <a:buSzPts val="800"/>
              <a:buFont typeface="Maven Pro"/>
              <a:buChar char="●"/>
            </a:pPr>
            <a:r>
              <a:rPr lang="en-GB" sz="1208">
                <a:solidFill>
                  <a:schemeClr val="dk1"/>
                </a:solidFill>
                <a:latin typeface="Maven Pro"/>
                <a:ea typeface="Maven Pro"/>
                <a:cs typeface="Maven Pro"/>
                <a:sym typeface="Maven Pro"/>
              </a:rPr>
              <a:t>The original text data can be cleaned, broken into parts, and simplified, giving us the chance to improve it for better analysis and model creation.</a:t>
            </a:r>
            <a:endParaRPr sz="1208">
              <a:solidFill>
                <a:schemeClr val="dk1"/>
              </a:solidFill>
              <a:latin typeface="Maven Pro"/>
              <a:ea typeface="Maven Pro"/>
              <a:cs typeface="Maven Pro"/>
              <a:sym typeface="Maven Pro"/>
            </a:endParaRPr>
          </a:p>
          <a:p>
            <a:pPr indent="0" lvl="0" marL="0" rtl="0" algn="l">
              <a:lnSpc>
                <a:spcPct val="115000"/>
              </a:lnSpc>
              <a:spcBef>
                <a:spcPts val="1500"/>
              </a:spcBef>
              <a:spcAft>
                <a:spcPts val="0"/>
              </a:spcAft>
              <a:buClr>
                <a:schemeClr val="dk1"/>
              </a:buClr>
              <a:buSzPts val="1100"/>
              <a:buFont typeface="Arial"/>
              <a:buNone/>
            </a:pPr>
            <a:r>
              <a:t/>
            </a:r>
            <a:endParaRPr sz="1608">
              <a:solidFill>
                <a:schemeClr val="dk1"/>
              </a:solidFill>
              <a:latin typeface="Maven Pro"/>
              <a:ea typeface="Maven Pro"/>
              <a:cs typeface="Maven Pro"/>
              <a:sym typeface="Maven Pro"/>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751ee72b6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751ee72b6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Maven Pro"/>
              <a:buChar char="●"/>
            </a:pPr>
            <a:r>
              <a:rPr lang="en-GB" sz="1000">
                <a:solidFill>
                  <a:schemeClr val="dk1"/>
                </a:solidFill>
                <a:latin typeface="Maven Pro"/>
                <a:ea typeface="Maven Pro"/>
                <a:cs typeface="Maven Pro"/>
                <a:sym typeface="Maven Pro"/>
              </a:rPr>
              <a:t>Key Steps:</a:t>
            </a:r>
            <a:endParaRPr sz="1000">
              <a:solidFill>
                <a:schemeClr val="dk1"/>
              </a:solidFill>
              <a:latin typeface="Maven Pro"/>
              <a:ea typeface="Maven Pro"/>
              <a:cs typeface="Maven Pro"/>
              <a:sym typeface="Maven Pro"/>
            </a:endParaRPr>
          </a:p>
          <a:p>
            <a:pPr indent="-292100" lvl="0" marL="457200" rtl="0" algn="l">
              <a:spcBef>
                <a:spcPts val="0"/>
              </a:spcBef>
              <a:spcAft>
                <a:spcPts val="0"/>
              </a:spcAft>
              <a:buClr>
                <a:schemeClr val="dk1"/>
              </a:buClr>
              <a:buSzPts val="1000"/>
              <a:buFont typeface="Maven Pro"/>
              <a:buChar char="●"/>
            </a:pPr>
            <a:r>
              <a:rPr lang="en-GB" sz="1000">
                <a:solidFill>
                  <a:schemeClr val="dk1"/>
                </a:solidFill>
                <a:latin typeface="Maven Pro"/>
                <a:ea typeface="Maven Pro"/>
                <a:cs typeface="Maven Pro"/>
                <a:sym typeface="Maven Pro"/>
              </a:rPr>
              <a:t>Data Cleaning: Handle missing values, duplicates, and inconsistencies.</a:t>
            </a:r>
            <a:endParaRPr sz="1000">
              <a:solidFill>
                <a:schemeClr val="dk1"/>
              </a:solidFill>
              <a:latin typeface="Maven Pro"/>
              <a:ea typeface="Maven Pro"/>
              <a:cs typeface="Maven Pro"/>
              <a:sym typeface="Maven Pro"/>
            </a:endParaRPr>
          </a:p>
          <a:p>
            <a:pPr indent="-292100" lvl="0" marL="457200" rtl="0" algn="l">
              <a:spcBef>
                <a:spcPts val="0"/>
              </a:spcBef>
              <a:spcAft>
                <a:spcPts val="0"/>
              </a:spcAft>
              <a:buClr>
                <a:schemeClr val="dk1"/>
              </a:buClr>
              <a:buSzPts val="1000"/>
              <a:buFont typeface="Maven Pro"/>
              <a:buChar char="●"/>
            </a:pPr>
            <a:r>
              <a:rPr lang="en-GB" sz="1000">
                <a:solidFill>
                  <a:schemeClr val="dk1"/>
                </a:solidFill>
                <a:latin typeface="Maven Pro"/>
                <a:ea typeface="Maven Pro"/>
                <a:cs typeface="Maven Pro"/>
                <a:sym typeface="Maven Pro"/>
              </a:rPr>
              <a:t>Text Preprocessing: Lowercase, remove special characters/numbers, tokenize, remove stop words, and lemmatize text.</a:t>
            </a:r>
            <a:endParaRPr sz="1000">
              <a:solidFill>
                <a:schemeClr val="dk1"/>
              </a:solidFill>
              <a:latin typeface="Maven Pro"/>
              <a:ea typeface="Maven Pro"/>
              <a:cs typeface="Maven Pro"/>
              <a:sym typeface="Maven Pro"/>
            </a:endParaRPr>
          </a:p>
          <a:p>
            <a:pPr indent="-292100" lvl="0" marL="457200" rtl="0" algn="l">
              <a:spcBef>
                <a:spcPts val="0"/>
              </a:spcBef>
              <a:spcAft>
                <a:spcPts val="0"/>
              </a:spcAft>
              <a:buClr>
                <a:schemeClr val="dk1"/>
              </a:buClr>
              <a:buSzPts val="1000"/>
              <a:buFont typeface="Maven Pro"/>
              <a:buChar char="●"/>
            </a:pPr>
            <a:r>
              <a:rPr lang="en-GB" sz="1000">
                <a:solidFill>
                  <a:schemeClr val="dk1"/>
                </a:solidFill>
                <a:latin typeface="Maven Pro"/>
                <a:ea typeface="Maven Pro"/>
                <a:cs typeface="Maven Pro"/>
                <a:sym typeface="Maven Pro"/>
              </a:rPr>
              <a:t>Label Encoding: Convert astrological signs into numerical labels using LabelEncoder.</a:t>
            </a:r>
            <a:endParaRPr sz="1000">
              <a:solidFill>
                <a:schemeClr val="dk1"/>
              </a:solidFill>
              <a:latin typeface="Maven Pro"/>
              <a:ea typeface="Maven Pro"/>
              <a:cs typeface="Maven Pro"/>
              <a:sym typeface="Maven Pro"/>
            </a:endParaRPr>
          </a:p>
          <a:p>
            <a:pPr indent="-292100" lvl="0" marL="457200" rtl="0" algn="l">
              <a:spcBef>
                <a:spcPts val="0"/>
              </a:spcBef>
              <a:spcAft>
                <a:spcPts val="0"/>
              </a:spcAft>
              <a:buClr>
                <a:schemeClr val="dk1"/>
              </a:buClr>
              <a:buSzPts val="1000"/>
              <a:buFont typeface="Maven Pro"/>
              <a:buChar char="●"/>
            </a:pPr>
            <a:r>
              <a:rPr lang="en-GB" sz="1000">
                <a:solidFill>
                  <a:schemeClr val="dk1"/>
                </a:solidFill>
                <a:latin typeface="Maven Pro"/>
                <a:ea typeface="Maven Pro"/>
                <a:cs typeface="Maven Pro"/>
                <a:sym typeface="Maven Pro"/>
              </a:rPr>
              <a:t>Feature Extraction: Utilize TF-IDF to transform processed text into numerical format.</a:t>
            </a:r>
            <a:endParaRPr sz="1000">
              <a:solidFill>
                <a:schemeClr val="dk1"/>
              </a:solidFill>
              <a:latin typeface="Maven Pro"/>
              <a:ea typeface="Maven Pro"/>
              <a:cs typeface="Maven Pro"/>
              <a:sym typeface="Maven Pro"/>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As the dataset consists of bloggers' posts, we applied text preprocessing techniques to prepare the textual content for analysis. This included lowercasing, removing special characters and numbers, tokenization, and removing common English stop words. Additionally, lemmatization was applied to reduce words to their base or root form, aiding in standardizing the text.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3c167ee9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3c167ee9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400">
                <a:solidFill>
                  <a:srgbClr val="424242"/>
                </a:solidFill>
                <a:latin typeface="Maven Pro"/>
                <a:ea typeface="Maven Pro"/>
                <a:cs typeface="Maven Pro"/>
                <a:sym typeface="Maven Pro"/>
              </a:rPr>
              <a:t>Analysis:</a:t>
            </a:r>
            <a:endParaRPr b="1" sz="1400">
              <a:solidFill>
                <a:srgbClr val="424242"/>
              </a:solidFill>
              <a:latin typeface="Maven Pro"/>
              <a:ea typeface="Maven Pro"/>
              <a:cs typeface="Maven Pro"/>
              <a:sym typeface="Maven Pro"/>
            </a:endParaRPr>
          </a:p>
          <a:p>
            <a:pPr indent="-317500" lvl="0" marL="457200" rtl="0" algn="l">
              <a:lnSpc>
                <a:spcPct val="115000"/>
              </a:lnSpc>
              <a:spcBef>
                <a:spcPts val="1200"/>
              </a:spcBef>
              <a:spcAft>
                <a:spcPts val="0"/>
              </a:spcAft>
              <a:buClr>
                <a:srgbClr val="424242"/>
              </a:buClr>
              <a:buSzPts val="1400"/>
              <a:buFont typeface="Maven Pro"/>
              <a:buChar char="●"/>
            </a:pPr>
            <a:r>
              <a:rPr lang="en-GB" sz="1400">
                <a:solidFill>
                  <a:srgbClr val="424242"/>
                </a:solidFill>
                <a:latin typeface="Maven Pro"/>
                <a:ea typeface="Maven Pro"/>
                <a:cs typeface="Maven Pro"/>
                <a:sym typeface="Maven Pro"/>
              </a:rPr>
              <a:t>Explore zodiac sign distribution and attribute summary statistics.</a:t>
            </a:r>
            <a:endParaRPr sz="1400">
              <a:solidFill>
                <a:srgbClr val="424242"/>
              </a:solidFill>
              <a:latin typeface="Maven Pro"/>
              <a:ea typeface="Maven Pro"/>
              <a:cs typeface="Maven Pro"/>
              <a:sym typeface="Maven Pro"/>
            </a:endParaRPr>
          </a:p>
          <a:p>
            <a:pPr indent="-317500" lvl="0" marL="457200" rtl="0" algn="l">
              <a:lnSpc>
                <a:spcPct val="115000"/>
              </a:lnSpc>
              <a:spcBef>
                <a:spcPts val="0"/>
              </a:spcBef>
              <a:spcAft>
                <a:spcPts val="0"/>
              </a:spcAft>
              <a:buClr>
                <a:srgbClr val="424242"/>
              </a:buClr>
              <a:buSzPts val="1400"/>
              <a:buFont typeface="Maven Pro"/>
              <a:buChar char="●"/>
            </a:pPr>
            <a:r>
              <a:rPr lang="en-GB" sz="1400">
                <a:solidFill>
                  <a:srgbClr val="424242"/>
                </a:solidFill>
                <a:latin typeface="Maven Pro"/>
                <a:ea typeface="Maven Pro"/>
                <a:cs typeface="Maven Pro"/>
                <a:sym typeface="Maven Pro"/>
              </a:rPr>
              <a:t>Visualize data distributions and frequency of zodiac signs.</a:t>
            </a:r>
            <a:endParaRPr sz="1400">
              <a:solidFill>
                <a:srgbClr val="424242"/>
              </a:solidFill>
              <a:latin typeface="Maven Pro"/>
              <a:ea typeface="Maven Pro"/>
              <a:cs typeface="Maven Pro"/>
              <a:sym typeface="Maven Pro"/>
            </a:endParaRPr>
          </a:p>
          <a:p>
            <a:pPr indent="0" lvl="0" marL="0" rtl="0" algn="l">
              <a:lnSpc>
                <a:spcPct val="115000"/>
              </a:lnSpc>
              <a:spcBef>
                <a:spcPts val="1200"/>
              </a:spcBef>
              <a:spcAft>
                <a:spcPts val="0"/>
              </a:spcAft>
              <a:buClr>
                <a:schemeClr val="dk1"/>
              </a:buClr>
              <a:buSzPts val="1100"/>
              <a:buFont typeface="Arial"/>
              <a:buNone/>
            </a:pPr>
            <a:r>
              <a:rPr b="1" lang="en-GB" sz="1400">
                <a:solidFill>
                  <a:srgbClr val="424242"/>
                </a:solidFill>
                <a:latin typeface="Maven Pro"/>
                <a:ea typeface="Maven Pro"/>
                <a:cs typeface="Maven Pro"/>
                <a:sym typeface="Maven Pro"/>
              </a:rPr>
              <a:t>Feature Selection:</a:t>
            </a:r>
            <a:endParaRPr b="1" sz="1400">
              <a:solidFill>
                <a:srgbClr val="424242"/>
              </a:solidFill>
              <a:latin typeface="Maven Pro"/>
              <a:ea typeface="Maven Pro"/>
              <a:cs typeface="Maven Pro"/>
              <a:sym typeface="Maven Pro"/>
            </a:endParaRPr>
          </a:p>
          <a:p>
            <a:pPr indent="-317500" lvl="0" marL="457200" rtl="0" algn="l">
              <a:lnSpc>
                <a:spcPct val="115000"/>
              </a:lnSpc>
              <a:spcBef>
                <a:spcPts val="1200"/>
              </a:spcBef>
              <a:spcAft>
                <a:spcPts val="0"/>
              </a:spcAft>
              <a:buClr>
                <a:srgbClr val="424242"/>
              </a:buClr>
              <a:buSzPts val="1400"/>
              <a:buFont typeface="Maven Pro"/>
              <a:buChar char="●"/>
            </a:pPr>
            <a:r>
              <a:rPr lang="en-GB" sz="1400">
                <a:solidFill>
                  <a:srgbClr val="424242"/>
                </a:solidFill>
                <a:latin typeface="Maven Pro"/>
                <a:ea typeface="Maven Pro"/>
                <a:cs typeface="Maven Pro"/>
                <a:sym typeface="Maven Pro"/>
              </a:rPr>
              <a:t>Focus on significant words/phrases associated with specific signs.</a:t>
            </a:r>
            <a:endParaRPr sz="1400">
              <a:solidFill>
                <a:srgbClr val="424242"/>
              </a:solidFill>
              <a:latin typeface="Maven Pro"/>
              <a:ea typeface="Maven Pro"/>
              <a:cs typeface="Maven Pro"/>
              <a:sym typeface="Maven Pro"/>
            </a:endParaRPr>
          </a:p>
          <a:p>
            <a:pPr indent="0" lvl="0" marL="0" rtl="0" algn="l">
              <a:lnSpc>
                <a:spcPct val="115000"/>
              </a:lnSpc>
              <a:spcBef>
                <a:spcPts val="1200"/>
              </a:spcBef>
              <a:spcAft>
                <a:spcPts val="0"/>
              </a:spcAft>
              <a:buClr>
                <a:schemeClr val="dk1"/>
              </a:buClr>
              <a:buSzPts val="1100"/>
              <a:buFont typeface="Arial"/>
              <a:buNone/>
            </a:pPr>
            <a:r>
              <a:rPr b="1" lang="en-GB" sz="1400">
                <a:solidFill>
                  <a:srgbClr val="424242"/>
                </a:solidFill>
                <a:latin typeface="Maven Pro"/>
                <a:ea typeface="Maven Pro"/>
                <a:cs typeface="Maven Pro"/>
                <a:sym typeface="Maven Pro"/>
              </a:rPr>
              <a:t>Visualization:</a:t>
            </a:r>
            <a:endParaRPr b="1" sz="1400">
              <a:solidFill>
                <a:srgbClr val="424242"/>
              </a:solidFill>
              <a:latin typeface="Maven Pro"/>
              <a:ea typeface="Maven Pro"/>
              <a:cs typeface="Maven Pro"/>
              <a:sym typeface="Maven Pro"/>
            </a:endParaRPr>
          </a:p>
          <a:p>
            <a:pPr indent="-317500" lvl="0" marL="457200" rtl="0" algn="l">
              <a:lnSpc>
                <a:spcPct val="115000"/>
              </a:lnSpc>
              <a:spcBef>
                <a:spcPts val="1200"/>
              </a:spcBef>
              <a:spcAft>
                <a:spcPts val="0"/>
              </a:spcAft>
              <a:buClr>
                <a:srgbClr val="424242"/>
              </a:buClr>
              <a:buSzPts val="1400"/>
              <a:buFont typeface="Maven Pro"/>
              <a:buChar char="●"/>
            </a:pPr>
            <a:r>
              <a:rPr lang="en-GB" sz="1400">
                <a:solidFill>
                  <a:srgbClr val="424242"/>
                </a:solidFill>
                <a:latin typeface="Maven Pro"/>
                <a:ea typeface="Maven Pro"/>
                <a:cs typeface="Maven Pro"/>
                <a:sym typeface="Maven Pro"/>
              </a:rPr>
              <a:t>Create count plots for zodiac sign occurrences in the dataset.</a:t>
            </a:r>
            <a:endParaRPr sz="1400">
              <a:solidFill>
                <a:srgbClr val="424242"/>
              </a:solidFill>
              <a:latin typeface="Maven Pro"/>
              <a:ea typeface="Maven Pro"/>
              <a:cs typeface="Maven Pro"/>
              <a:sym typeface="Maven Pr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kaggle.com/datasets/rtatman/blog-authorship-corpus"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13"/>
          <p:cNvSpPr txBox="1"/>
          <p:nvPr>
            <p:ph type="title"/>
          </p:nvPr>
        </p:nvSpPr>
        <p:spPr>
          <a:xfrm>
            <a:off x="615900" y="332800"/>
            <a:ext cx="7030500" cy="113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600">
                <a:solidFill>
                  <a:schemeClr val="lt1"/>
                </a:solidFill>
              </a:rPr>
              <a:t>Zodiac Sign Prediction</a:t>
            </a:r>
            <a:endParaRPr sz="3600">
              <a:solidFill>
                <a:schemeClr val="lt1"/>
              </a:solidFill>
            </a:endParaRPr>
          </a:p>
          <a:p>
            <a:pPr indent="0" lvl="0" marL="0" rtl="0" algn="l">
              <a:spcBef>
                <a:spcPts val="0"/>
              </a:spcBef>
              <a:spcAft>
                <a:spcPts val="0"/>
              </a:spcAft>
              <a:buNone/>
            </a:pPr>
            <a:r>
              <a:t/>
            </a:r>
            <a:endParaRPr b="0" sz="1700">
              <a:solidFill>
                <a:schemeClr val="lt1"/>
              </a:solidFill>
              <a:latin typeface="Roboto"/>
              <a:ea typeface="Roboto"/>
              <a:cs typeface="Roboto"/>
              <a:sym typeface="Roboto"/>
            </a:endParaRPr>
          </a:p>
          <a:p>
            <a:pPr indent="0" lvl="0" marL="0" rtl="0" algn="l">
              <a:spcBef>
                <a:spcPts val="0"/>
              </a:spcBef>
              <a:spcAft>
                <a:spcPts val="0"/>
              </a:spcAft>
              <a:buNone/>
            </a:pPr>
            <a:r>
              <a:rPr b="0" lang="en-GB" sz="2000">
                <a:solidFill>
                  <a:schemeClr val="lt1"/>
                </a:solidFill>
                <a:latin typeface="Caveat SemiBold"/>
                <a:ea typeface="Caveat SemiBold"/>
                <a:cs typeface="Caveat SemiBold"/>
                <a:sym typeface="Caveat SemiBold"/>
              </a:rPr>
              <a:t>Join Us on a Journey Through Stars and Algorithms!</a:t>
            </a:r>
            <a:endParaRPr b="0" sz="4400">
              <a:solidFill>
                <a:schemeClr val="lt1"/>
              </a:solidFill>
              <a:latin typeface="Caveat SemiBold"/>
              <a:ea typeface="Caveat SemiBold"/>
              <a:cs typeface="Caveat SemiBold"/>
              <a:sym typeface="Caveat SemiBold"/>
            </a:endParaRPr>
          </a:p>
          <a:p>
            <a:pPr indent="0" lvl="0" marL="0" rtl="0" algn="l">
              <a:spcBef>
                <a:spcPts val="0"/>
              </a:spcBef>
              <a:spcAft>
                <a:spcPts val="0"/>
              </a:spcAft>
              <a:buNone/>
            </a:pPr>
            <a:r>
              <a:t/>
            </a:r>
            <a:endParaRPr/>
          </a:p>
        </p:txBody>
      </p:sp>
      <p:sp>
        <p:nvSpPr>
          <p:cNvPr id="278" name="Google Shape;278;p13"/>
          <p:cNvSpPr txBox="1"/>
          <p:nvPr>
            <p:ph idx="1" type="body"/>
          </p:nvPr>
        </p:nvSpPr>
        <p:spPr>
          <a:xfrm>
            <a:off x="615900" y="2318375"/>
            <a:ext cx="7030500" cy="2541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GB" sz="2100">
                <a:solidFill>
                  <a:schemeClr val="lt1"/>
                </a:solidFill>
                <a:latin typeface="Proxima Nova"/>
                <a:ea typeface="Proxima Nova"/>
                <a:cs typeface="Proxima Nova"/>
                <a:sym typeface="Proxima Nova"/>
              </a:rPr>
              <a:t>Group 5</a:t>
            </a:r>
            <a:endParaRPr b="1" sz="2100">
              <a:solidFill>
                <a:schemeClr val="lt1"/>
              </a:solidFill>
              <a:latin typeface="Proxima Nova"/>
              <a:ea typeface="Proxima Nova"/>
              <a:cs typeface="Proxima Nova"/>
              <a:sym typeface="Proxima Nova"/>
            </a:endParaRPr>
          </a:p>
          <a:p>
            <a:pPr indent="-304800" lvl="0" marL="457200" rtl="0" algn="l">
              <a:spcBef>
                <a:spcPts val="1600"/>
              </a:spcBef>
              <a:spcAft>
                <a:spcPts val="0"/>
              </a:spcAft>
              <a:buClr>
                <a:schemeClr val="lt1"/>
              </a:buClr>
              <a:buSzPts val="1200"/>
              <a:buFont typeface="Proxima Nova Semibold"/>
              <a:buChar char="●"/>
            </a:pPr>
            <a:r>
              <a:rPr lang="en-GB" sz="1200">
                <a:solidFill>
                  <a:schemeClr val="lt1"/>
                </a:solidFill>
                <a:latin typeface="Proxima Nova Semibold"/>
                <a:ea typeface="Proxima Nova Semibold"/>
                <a:cs typeface="Proxima Nova Semibold"/>
                <a:sym typeface="Proxima Nova Semibold"/>
              </a:rPr>
              <a:t>Ahmed Abdulrahim</a:t>
            </a:r>
            <a:endParaRPr sz="1200">
              <a:solidFill>
                <a:schemeClr val="lt1"/>
              </a:solidFill>
              <a:latin typeface="Proxima Nova Semibold"/>
              <a:ea typeface="Proxima Nova Semibold"/>
              <a:cs typeface="Proxima Nova Semibold"/>
              <a:sym typeface="Proxima Nova Semibold"/>
            </a:endParaRPr>
          </a:p>
          <a:p>
            <a:pPr indent="-304800" lvl="0" marL="457200" rtl="0" algn="l">
              <a:spcBef>
                <a:spcPts val="0"/>
              </a:spcBef>
              <a:spcAft>
                <a:spcPts val="0"/>
              </a:spcAft>
              <a:buClr>
                <a:schemeClr val="lt1"/>
              </a:buClr>
              <a:buSzPts val="1200"/>
              <a:buFont typeface="Proxima Nova Semibold"/>
              <a:buChar char="●"/>
            </a:pPr>
            <a:r>
              <a:rPr lang="en-GB" sz="1200">
                <a:solidFill>
                  <a:schemeClr val="lt1"/>
                </a:solidFill>
                <a:latin typeface="Proxima Nova Semibold"/>
                <a:ea typeface="Proxima Nova Semibold"/>
                <a:cs typeface="Proxima Nova Semibold"/>
                <a:sym typeface="Proxima Nova Semibold"/>
              </a:rPr>
              <a:t>Bimsara Geethachapa Siman Meru Pathiranage</a:t>
            </a:r>
            <a:endParaRPr sz="1200">
              <a:solidFill>
                <a:schemeClr val="lt1"/>
              </a:solidFill>
              <a:latin typeface="Proxima Nova Semibold"/>
              <a:ea typeface="Proxima Nova Semibold"/>
              <a:cs typeface="Proxima Nova Semibold"/>
              <a:sym typeface="Proxima Nova Semibold"/>
            </a:endParaRPr>
          </a:p>
          <a:p>
            <a:pPr indent="-304800" lvl="0" marL="457200" rtl="0" algn="l">
              <a:spcBef>
                <a:spcPts val="0"/>
              </a:spcBef>
              <a:spcAft>
                <a:spcPts val="0"/>
              </a:spcAft>
              <a:buClr>
                <a:schemeClr val="lt1"/>
              </a:buClr>
              <a:buSzPts val="1200"/>
              <a:buFont typeface="Proxima Nova Semibold"/>
              <a:buChar char="●"/>
            </a:pPr>
            <a:r>
              <a:rPr lang="en-GB" sz="1200">
                <a:solidFill>
                  <a:schemeClr val="lt1"/>
                </a:solidFill>
                <a:latin typeface="Proxima Nova Semibold"/>
                <a:ea typeface="Proxima Nova Semibold"/>
                <a:cs typeface="Proxima Nova Semibold"/>
                <a:sym typeface="Proxima Nova Semibold"/>
              </a:rPr>
              <a:t>Simranjeet Kaur</a:t>
            </a:r>
            <a:endParaRPr sz="1200">
              <a:solidFill>
                <a:schemeClr val="lt1"/>
              </a:solidFill>
              <a:latin typeface="Proxima Nova Semibold"/>
              <a:ea typeface="Proxima Nova Semibold"/>
              <a:cs typeface="Proxima Nova Semibold"/>
              <a:sym typeface="Proxima Nova Semibold"/>
            </a:endParaRPr>
          </a:p>
          <a:p>
            <a:pPr indent="-304800" lvl="0" marL="457200" rtl="0" algn="l">
              <a:spcBef>
                <a:spcPts val="0"/>
              </a:spcBef>
              <a:spcAft>
                <a:spcPts val="0"/>
              </a:spcAft>
              <a:buClr>
                <a:schemeClr val="lt1"/>
              </a:buClr>
              <a:buSzPts val="1200"/>
              <a:buFont typeface="Proxima Nova Semibold"/>
              <a:buChar char="●"/>
            </a:pPr>
            <a:r>
              <a:rPr lang="en-GB" sz="1200">
                <a:solidFill>
                  <a:schemeClr val="lt1"/>
                </a:solidFill>
                <a:latin typeface="Proxima Nova Semibold"/>
                <a:ea typeface="Proxima Nova Semibold"/>
                <a:cs typeface="Proxima Nova Semibold"/>
                <a:sym typeface="Proxima Nova Semibold"/>
              </a:rPr>
              <a:t>Efemena Theophilus Edoja</a:t>
            </a:r>
            <a:endParaRPr sz="1200">
              <a:solidFill>
                <a:schemeClr val="lt1"/>
              </a:solidFill>
              <a:latin typeface="Proxima Nova Semibold"/>
              <a:ea typeface="Proxima Nova Semibold"/>
              <a:cs typeface="Proxima Nova Semibold"/>
              <a:sym typeface="Proxima Nova Semibold"/>
            </a:endParaRPr>
          </a:p>
          <a:p>
            <a:pPr indent="-304800" lvl="0" marL="457200" rtl="0" algn="l">
              <a:spcBef>
                <a:spcPts val="0"/>
              </a:spcBef>
              <a:spcAft>
                <a:spcPts val="0"/>
              </a:spcAft>
              <a:buClr>
                <a:schemeClr val="lt1"/>
              </a:buClr>
              <a:buSzPts val="1200"/>
              <a:buFont typeface="Proxima Nova Semibold"/>
              <a:buChar char="●"/>
            </a:pPr>
            <a:r>
              <a:rPr lang="en-GB" sz="1200">
                <a:solidFill>
                  <a:schemeClr val="lt1"/>
                </a:solidFill>
                <a:latin typeface="Proxima Nova Semibold"/>
                <a:ea typeface="Proxima Nova Semibold"/>
                <a:cs typeface="Proxima Nova Semibold"/>
                <a:sym typeface="Proxima Nova Semibold"/>
              </a:rPr>
              <a:t>Simran</a:t>
            </a:r>
            <a:endParaRPr sz="1600">
              <a:solidFill>
                <a:schemeClr val="lt1"/>
              </a:solidFill>
            </a:endParaRPr>
          </a:p>
          <a:p>
            <a:pPr indent="0" lvl="0" marL="0" rtl="0" algn="l">
              <a:spcBef>
                <a:spcPts val="160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000000"/>
                </a:solidFill>
              </a:rPr>
              <a:t>Impact of Data Preparation and Exploration</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340" name="Google Shape;340;p22"/>
          <p:cNvSpPr txBox="1"/>
          <p:nvPr>
            <p:ph idx="1" type="body"/>
          </p:nvPr>
        </p:nvSpPr>
        <p:spPr>
          <a:xfrm>
            <a:off x="297950" y="1807175"/>
            <a:ext cx="7030500" cy="31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374151"/>
                </a:solidFill>
                <a:latin typeface="Maven Pro"/>
                <a:ea typeface="Maven Pro"/>
                <a:cs typeface="Maven Pro"/>
                <a:sym typeface="Maven Pro"/>
              </a:rPr>
              <a:t>Significance:</a:t>
            </a:r>
            <a:endParaRPr b="1" sz="1400">
              <a:solidFill>
                <a:srgbClr val="374151"/>
              </a:solidFill>
              <a:latin typeface="Maven Pro"/>
              <a:ea typeface="Maven Pro"/>
              <a:cs typeface="Maven Pro"/>
              <a:sym typeface="Maven Pro"/>
            </a:endParaRPr>
          </a:p>
          <a:p>
            <a:pPr indent="-317500" lvl="0" marL="457200" rtl="0" algn="l">
              <a:spcBef>
                <a:spcPts val="120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Ensures accurate, clean, and well-structured data for analysis.</a:t>
            </a:r>
            <a:endParaRPr sz="1400">
              <a:solidFill>
                <a:srgbClr val="374151"/>
              </a:solidFill>
              <a:latin typeface="Maven Pro"/>
              <a:ea typeface="Maven Pro"/>
              <a:cs typeface="Maven Pro"/>
              <a:sym typeface="Maven Pro"/>
            </a:endParaRPr>
          </a:p>
          <a:p>
            <a:pPr indent="-317500" lvl="0" marL="457200" rtl="0" algn="l">
              <a:spcBef>
                <a:spcPts val="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Identifies meaningful features to enhance model performance.</a:t>
            </a:r>
            <a:endParaRPr sz="1400">
              <a:solidFill>
                <a:srgbClr val="374151"/>
              </a:solidFill>
              <a:latin typeface="Maven Pro"/>
              <a:ea typeface="Maven Pro"/>
              <a:cs typeface="Maven Pro"/>
              <a:sym typeface="Maven Pro"/>
            </a:endParaRPr>
          </a:p>
          <a:p>
            <a:pPr indent="-317500" lvl="0" marL="457200" rtl="0" algn="l">
              <a:spcBef>
                <a:spcPts val="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Provides insights into zodiac sign distribution and patterns. </a:t>
            </a:r>
            <a:endParaRPr sz="1400">
              <a:solidFill>
                <a:srgbClr val="374151"/>
              </a:solidFill>
              <a:latin typeface="Maven Pro"/>
              <a:ea typeface="Maven Pro"/>
              <a:cs typeface="Maven Pro"/>
              <a:sym typeface="Maven Pro"/>
            </a:endParaRPr>
          </a:p>
          <a:p>
            <a:pPr indent="0" lvl="0" marL="0" rtl="0" algn="l">
              <a:spcBef>
                <a:spcPts val="1200"/>
              </a:spcBef>
              <a:spcAft>
                <a:spcPts val="0"/>
              </a:spcAft>
              <a:buNone/>
            </a:pPr>
            <a:r>
              <a:rPr b="1" lang="en-GB" sz="1400">
                <a:solidFill>
                  <a:srgbClr val="374151"/>
                </a:solidFill>
                <a:latin typeface="Maven Pro"/>
                <a:ea typeface="Maven Pro"/>
                <a:cs typeface="Maven Pro"/>
                <a:sym typeface="Maven Pro"/>
              </a:rPr>
              <a:t>Contribution:</a:t>
            </a:r>
            <a:endParaRPr b="1" sz="1400">
              <a:solidFill>
                <a:srgbClr val="374151"/>
              </a:solidFill>
              <a:latin typeface="Maven Pro"/>
              <a:ea typeface="Maven Pro"/>
              <a:cs typeface="Maven Pro"/>
              <a:sym typeface="Maven Pro"/>
            </a:endParaRPr>
          </a:p>
          <a:p>
            <a:pPr indent="-317500" lvl="0" marL="457200" rtl="0" algn="l">
              <a:spcBef>
                <a:spcPts val="120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Improves accuracy and effectiveness of Zodiac Sign Prediction models.</a:t>
            </a:r>
            <a:endParaRPr sz="1400">
              <a:solidFill>
                <a:srgbClr val="374151"/>
              </a:solidFill>
              <a:latin typeface="Maven Pro"/>
              <a:ea typeface="Maven Pro"/>
              <a:cs typeface="Maven Pro"/>
              <a:sym typeface="Maven Pro"/>
            </a:endParaRPr>
          </a:p>
          <a:p>
            <a:pPr indent="-317500" lvl="0" marL="457200" rtl="0" algn="l">
              <a:spcBef>
                <a:spcPts val="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Informs subsequent stages of model development and evaluation.</a:t>
            </a:r>
            <a:endParaRPr sz="1400">
              <a:solidFill>
                <a:srgbClr val="374151"/>
              </a:solidFill>
              <a:latin typeface="Maven Pro"/>
              <a:ea typeface="Maven Pro"/>
              <a:cs typeface="Maven Pro"/>
              <a:sym typeface="Maven Pro"/>
            </a:endParaRPr>
          </a:p>
          <a:p>
            <a:pPr indent="-317500" lvl="0" marL="457200" rtl="0" algn="l">
              <a:spcBef>
                <a:spcPts val="0"/>
              </a:spcBef>
              <a:spcAft>
                <a:spcPts val="0"/>
              </a:spcAft>
              <a:buClr>
                <a:srgbClr val="374151"/>
              </a:buClr>
              <a:buSzPts val="1400"/>
              <a:buFont typeface="Maven Pro"/>
              <a:buChar char="●"/>
            </a:pPr>
            <a:r>
              <a:rPr lang="en-GB" sz="1400">
                <a:solidFill>
                  <a:srgbClr val="374151"/>
                </a:solidFill>
                <a:latin typeface="Maven Pro"/>
                <a:ea typeface="Maven Pro"/>
                <a:cs typeface="Maven Pro"/>
                <a:sym typeface="Maven Pro"/>
              </a:rPr>
              <a:t>Enables data-driven decision making for reliable predictions.</a:t>
            </a:r>
            <a:endParaRPr sz="1400">
              <a:solidFill>
                <a:srgbClr val="374151"/>
              </a:solidFill>
              <a:latin typeface="Maven Pro"/>
              <a:ea typeface="Maven Pro"/>
              <a:cs typeface="Maven Pro"/>
              <a:sym typeface="Maven Pro"/>
            </a:endParaRPr>
          </a:p>
        </p:txBody>
      </p:sp>
      <p:pic>
        <p:nvPicPr>
          <p:cNvPr id="341" name="Google Shape;341;p22"/>
          <p:cNvPicPr preferRelativeResize="0"/>
          <p:nvPr/>
        </p:nvPicPr>
        <p:blipFill>
          <a:blip r:embed="rId3">
            <a:alphaModFix/>
          </a:blip>
          <a:stretch>
            <a:fillRect/>
          </a:stretch>
        </p:blipFill>
        <p:spPr>
          <a:xfrm>
            <a:off x="6585925" y="1365500"/>
            <a:ext cx="2480350" cy="342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1303800" y="7509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a:t>
            </a:r>
            <a:endParaRPr/>
          </a:p>
        </p:txBody>
      </p:sp>
      <p:sp>
        <p:nvSpPr>
          <p:cNvPr id="347" name="Google Shape;347;p23"/>
          <p:cNvSpPr txBox="1"/>
          <p:nvPr>
            <p:ph idx="1" type="body"/>
          </p:nvPr>
        </p:nvSpPr>
        <p:spPr>
          <a:xfrm>
            <a:off x="599550" y="1505200"/>
            <a:ext cx="5801400" cy="340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b="1" lang="en-GB">
                <a:solidFill>
                  <a:srgbClr val="374151"/>
                </a:solidFill>
                <a:latin typeface="Arial"/>
                <a:ea typeface="Arial"/>
                <a:cs typeface="Arial"/>
                <a:sym typeface="Arial"/>
              </a:rPr>
              <a:t>Random Forest Classifier:</a:t>
            </a:r>
            <a:endParaRPr b="1">
              <a:solidFill>
                <a:srgbClr val="374151"/>
              </a:solidFill>
              <a:latin typeface="Arial"/>
              <a:ea typeface="Arial"/>
              <a:cs typeface="Arial"/>
              <a:sym typeface="Arial"/>
            </a:endParaRPr>
          </a:p>
          <a:p>
            <a:pPr indent="-311150" lvl="0" marL="457200" rtl="0" algn="l">
              <a:lnSpc>
                <a:spcPct val="100000"/>
              </a:lnSpc>
              <a:spcBef>
                <a:spcPts val="1200"/>
              </a:spcBef>
              <a:spcAft>
                <a:spcPts val="0"/>
              </a:spcAft>
              <a:buClr>
                <a:srgbClr val="374151"/>
              </a:buClr>
              <a:buSzPts val="1300"/>
              <a:buFont typeface="Arial"/>
              <a:buChar char="●"/>
            </a:pPr>
            <a:r>
              <a:rPr lang="en-GB">
                <a:solidFill>
                  <a:srgbClr val="374151"/>
                </a:solidFill>
                <a:latin typeface="Arial"/>
                <a:ea typeface="Arial"/>
                <a:cs typeface="Arial"/>
                <a:sym typeface="Arial"/>
              </a:rPr>
              <a:t>Ensemble Learning</a:t>
            </a:r>
            <a:endParaRPr>
              <a:solidFill>
                <a:srgbClr val="374151"/>
              </a:solidFill>
              <a:latin typeface="Arial"/>
              <a:ea typeface="Arial"/>
              <a:cs typeface="Arial"/>
              <a:sym typeface="Arial"/>
            </a:endParaRPr>
          </a:p>
          <a:p>
            <a:pPr indent="-311150" lvl="0" marL="457200" rtl="0" algn="l">
              <a:lnSpc>
                <a:spcPct val="100000"/>
              </a:lnSpc>
              <a:spcBef>
                <a:spcPts val="0"/>
              </a:spcBef>
              <a:spcAft>
                <a:spcPts val="0"/>
              </a:spcAft>
              <a:buClr>
                <a:srgbClr val="374151"/>
              </a:buClr>
              <a:buSzPts val="1300"/>
              <a:buFont typeface="Arial"/>
              <a:buChar char="●"/>
            </a:pPr>
            <a:r>
              <a:rPr lang="en-GB">
                <a:solidFill>
                  <a:srgbClr val="374151"/>
                </a:solidFill>
                <a:latin typeface="Arial"/>
                <a:ea typeface="Arial"/>
                <a:cs typeface="Arial"/>
                <a:sym typeface="Arial"/>
              </a:rPr>
              <a:t>Feature Importance</a:t>
            </a:r>
            <a:endParaRPr>
              <a:solidFill>
                <a:srgbClr val="374151"/>
              </a:solidFill>
              <a:latin typeface="Arial"/>
              <a:ea typeface="Arial"/>
              <a:cs typeface="Arial"/>
              <a:sym typeface="Arial"/>
            </a:endParaRPr>
          </a:p>
          <a:p>
            <a:pPr indent="-311150" lvl="0" marL="457200" rtl="0" algn="l">
              <a:lnSpc>
                <a:spcPct val="100000"/>
              </a:lnSpc>
              <a:spcBef>
                <a:spcPts val="0"/>
              </a:spcBef>
              <a:spcAft>
                <a:spcPts val="0"/>
              </a:spcAft>
              <a:buClr>
                <a:srgbClr val="374151"/>
              </a:buClr>
              <a:buSzPts val="1300"/>
              <a:buFont typeface="Arial"/>
              <a:buChar char="●"/>
            </a:pPr>
            <a:r>
              <a:rPr lang="en-GB">
                <a:solidFill>
                  <a:srgbClr val="374151"/>
                </a:solidFill>
                <a:latin typeface="Arial"/>
                <a:ea typeface="Arial"/>
                <a:cs typeface="Arial"/>
                <a:sym typeface="Arial"/>
              </a:rPr>
              <a:t>Robustness</a:t>
            </a:r>
            <a:endParaRPr>
              <a:solidFill>
                <a:srgbClr val="374151"/>
              </a:solidFill>
              <a:latin typeface="Arial"/>
              <a:ea typeface="Arial"/>
              <a:cs typeface="Arial"/>
              <a:sym typeface="Arial"/>
            </a:endParaRPr>
          </a:p>
          <a:p>
            <a:pPr indent="0" lvl="0" marL="0" rtl="0" algn="l">
              <a:lnSpc>
                <a:spcPct val="100000"/>
              </a:lnSpc>
              <a:spcBef>
                <a:spcPts val="1200"/>
              </a:spcBef>
              <a:spcAft>
                <a:spcPts val="0"/>
              </a:spcAft>
              <a:buSzPts val="275"/>
              <a:buNone/>
            </a:pPr>
            <a:r>
              <a:rPr i="1" lang="en-GB" u="sng">
                <a:solidFill>
                  <a:srgbClr val="374151"/>
                </a:solidFill>
                <a:latin typeface="Arial"/>
                <a:ea typeface="Arial"/>
                <a:cs typeface="Arial"/>
                <a:sym typeface="Arial"/>
              </a:rPr>
              <a:t>Why We Chose It</a:t>
            </a:r>
            <a:r>
              <a:rPr lang="en-GB" u="sng">
                <a:solidFill>
                  <a:srgbClr val="374151"/>
                </a:solidFill>
                <a:latin typeface="Arial"/>
                <a:ea typeface="Arial"/>
                <a:cs typeface="Arial"/>
                <a:sym typeface="Arial"/>
              </a:rPr>
              <a:t>:</a:t>
            </a:r>
            <a:endParaRPr u="sng">
              <a:solidFill>
                <a:srgbClr val="374151"/>
              </a:solidFill>
              <a:latin typeface="Arial"/>
              <a:ea typeface="Arial"/>
              <a:cs typeface="Arial"/>
              <a:sym typeface="Arial"/>
            </a:endParaRPr>
          </a:p>
          <a:p>
            <a:pPr indent="-311150" lvl="0" marL="457200" rtl="0" algn="l">
              <a:lnSpc>
                <a:spcPct val="100000"/>
              </a:lnSpc>
              <a:spcBef>
                <a:spcPts val="1200"/>
              </a:spcBef>
              <a:spcAft>
                <a:spcPts val="0"/>
              </a:spcAft>
              <a:buClr>
                <a:srgbClr val="374151"/>
              </a:buClr>
              <a:buSzPts val="1300"/>
              <a:buFont typeface="Arial"/>
              <a:buChar char="●"/>
            </a:pPr>
            <a:r>
              <a:rPr lang="en-GB">
                <a:solidFill>
                  <a:srgbClr val="374151"/>
                </a:solidFill>
                <a:latin typeface="Arial"/>
                <a:ea typeface="Arial"/>
                <a:cs typeface="Arial"/>
                <a:sym typeface="Arial"/>
              </a:rPr>
              <a:t>Ability to handle complex relationships</a:t>
            </a:r>
            <a:endParaRPr>
              <a:solidFill>
                <a:srgbClr val="374151"/>
              </a:solidFill>
              <a:latin typeface="Arial"/>
              <a:ea typeface="Arial"/>
              <a:cs typeface="Arial"/>
              <a:sym typeface="Arial"/>
            </a:endParaRPr>
          </a:p>
          <a:p>
            <a:pPr indent="-311150" lvl="0" marL="457200" rtl="0" algn="l">
              <a:lnSpc>
                <a:spcPct val="100000"/>
              </a:lnSpc>
              <a:spcBef>
                <a:spcPts val="0"/>
              </a:spcBef>
              <a:spcAft>
                <a:spcPts val="0"/>
              </a:spcAft>
              <a:buClr>
                <a:srgbClr val="374151"/>
              </a:buClr>
              <a:buSzPts val="1300"/>
              <a:buFont typeface="Arial"/>
              <a:buChar char="●"/>
            </a:pPr>
            <a:r>
              <a:rPr lang="en-GB">
                <a:solidFill>
                  <a:srgbClr val="374151"/>
                </a:solidFill>
                <a:latin typeface="Arial"/>
                <a:ea typeface="Arial"/>
                <a:cs typeface="Arial"/>
                <a:sym typeface="Arial"/>
              </a:rPr>
              <a:t>Mitigate overfitting</a:t>
            </a:r>
            <a:endParaRPr>
              <a:solidFill>
                <a:srgbClr val="374151"/>
              </a:solidFill>
              <a:latin typeface="Arial"/>
              <a:ea typeface="Arial"/>
              <a:cs typeface="Arial"/>
              <a:sym typeface="Arial"/>
            </a:endParaRPr>
          </a:p>
          <a:p>
            <a:pPr indent="-311150" lvl="0" marL="457200" rtl="0" algn="l">
              <a:lnSpc>
                <a:spcPct val="100000"/>
              </a:lnSpc>
              <a:spcBef>
                <a:spcPts val="0"/>
              </a:spcBef>
              <a:spcAft>
                <a:spcPts val="0"/>
              </a:spcAft>
              <a:buClr>
                <a:srgbClr val="374151"/>
              </a:buClr>
              <a:buSzPts val="1300"/>
              <a:buFont typeface="Arial"/>
              <a:buChar char="●"/>
            </a:pPr>
            <a:r>
              <a:rPr lang="en-GB">
                <a:solidFill>
                  <a:srgbClr val="374151"/>
                </a:solidFill>
                <a:latin typeface="Arial"/>
                <a:ea typeface="Arial"/>
                <a:cs typeface="Arial"/>
                <a:sym typeface="Arial"/>
              </a:rPr>
              <a:t>Provide feature importance analysis</a:t>
            </a:r>
            <a:endParaRPr>
              <a:solidFill>
                <a:srgbClr val="374151"/>
              </a:solidFill>
              <a:latin typeface="Arial"/>
              <a:ea typeface="Arial"/>
              <a:cs typeface="Arial"/>
              <a:sym typeface="Arial"/>
            </a:endParaRPr>
          </a:p>
          <a:p>
            <a:pPr indent="0" lvl="0" marL="0" rtl="0" algn="l">
              <a:lnSpc>
                <a:spcPct val="100000"/>
              </a:lnSpc>
              <a:spcBef>
                <a:spcPts val="1200"/>
              </a:spcBef>
              <a:spcAft>
                <a:spcPts val="0"/>
              </a:spcAft>
              <a:buSzPts val="275"/>
              <a:buNone/>
            </a:pPr>
            <a:r>
              <a:rPr b="1" lang="en-GB">
                <a:solidFill>
                  <a:srgbClr val="374151"/>
                </a:solidFill>
                <a:latin typeface="Arial"/>
                <a:ea typeface="Arial"/>
                <a:cs typeface="Arial"/>
                <a:sym typeface="Arial"/>
              </a:rPr>
              <a:t>Linear Support Vector Classifier:</a:t>
            </a:r>
            <a:endParaRPr b="1">
              <a:solidFill>
                <a:srgbClr val="374151"/>
              </a:solidFill>
              <a:latin typeface="Arial"/>
              <a:ea typeface="Arial"/>
              <a:cs typeface="Arial"/>
              <a:sym typeface="Arial"/>
            </a:endParaRPr>
          </a:p>
          <a:p>
            <a:pPr indent="-311150" lvl="0" marL="457200" rtl="0" algn="l">
              <a:lnSpc>
                <a:spcPct val="100000"/>
              </a:lnSpc>
              <a:spcBef>
                <a:spcPts val="1200"/>
              </a:spcBef>
              <a:spcAft>
                <a:spcPts val="0"/>
              </a:spcAft>
              <a:buClr>
                <a:srgbClr val="374151"/>
              </a:buClr>
              <a:buSzPts val="1300"/>
              <a:buFont typeface="Arial"/>
              <a:buChar char="●"/>
            </a:pPr>
            <a:r>
              <a:rPr lang="en-GB">
                <a:solidFill>
                  <a:srgbClr val="374151"/>
                </a:solidFill>
                <a:latin typeface="Arial"/>
                <a:ea typeface="Arial"/>
                <a:cs typeface="Arial"/>
                <a:sym typeface="Arial"/>
              </a:rPr>
              <a:t>Effective Separation</a:t>
            </a:r>
            <a:endParaRPr>
              <a:solidFill>
                <a:srgbClr val="374151"/>
              </a:solidFill>
              <a:latin typeface="Arial"/>
              <a:ea typeface="Arial"/>
              <a:cs typeface="Arial"/>
              <a:sym typeface="Arial"/>
            </a:endParaRPr>
          </a:p>
          <a:p>
            <a:pPr indent="-311150" lvl="0" marL="457200" rtl="0" algn="l">
              <a:lnSpc>
                <a:spcPct val="100000"/>
              </a:lnSpc>
              <a:spcBef>
                <a:spcPts val="0"/>
              </a:spcBef>
              <a:spcAft>
                <a:spcPts val="0"/>
              </a:spcAft>
              <a:buClr>
                <a:srgbClr val="374151"/>
              </a:buClr>
              <a:buSzPts val="1300"/>
              <a:buFont typeface="Arial"/>
              <a:buChar char="●"/>
            </a:pPr>
            <a:r>
              <a:rPr lang="en-GB">
                <a:solidFill>
                  <a:srgbClr val="374151"/>
                </a:solidFill>
                <a:latin typeface="Arial"/>
                <a:ea typeface="Arial"/>
                <a:cs typeface="Arial"/>
                <a:sym typeface="Arial"/>
              </a:rPr>
              <a:t>Margin Maximization</a:t>
            </a:r>
            <a:endParaRPr>
              <a:solidFill>
                <a:srgbClr val="374151"/>
              </a:solidFill>
              <a:latin typeface="Arial"/>
              <a:ea typeface="Arial"/>
              <a:cs typeface="Arial"/>
              <a:sym typeface="Arial"/>
            </a:endParaRPr>
          </a:p>
        </p:txBody>
      </p:sp>
      <p:pic>
        <p:nvPicPr>
          <p:cNvPr id="348" name="Google Shape;348;p23"/>
          <p:cNvPicPr preferRelativeResize="0"/>
          <p:nvPr/>
        </p:nvPicPr>
        <p:blipFill>
          <a:blip r:embed="rId3">
            <a:alphaModFix/>
          </a:blip>
          <a:stretch>
            <a:fillRect/>
          </a:stretch>
        </p:blipFill>
        <p:spPr>
          <a:xfrm>
            <a:off x="4926375" y="631150"/>
            <a:ext cx="3222026" cy="2463674"/>
          </a:xfrm>
          <a:prstGeom prst="rect">
            <a:avLst/>
          </a:prstGeom>
          <a:noFill/>
          <a:ln>
            <a:noFill/>
          </a:ln>
        </p:spPr>
      </p:pic>
      <p:pic>
        <p:nvPicPr>
          <p:cNvPr id="349" name="Google Shape;349;p23"/>
          <p:cNvPicPr preferRelativeResize="0"/>
          <p:nvPr/>
        </p:nvPicPr>
        <p:blipFill rotWithShape="1">
          <a:blip r:embed="rId4">
            <a:alphaModFix/>
          </a:blip>
          <a:srcRect b="9657" l="47254" r="0" t="0"/>
          <a:stretch/>
        </p:blipFill>
        <p:spPr>
          <a:xfrm>
            <a:off x="5078775" y="2851500"/>
            <a:ext cx="2888500" cy="207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4"/>
          <p:cNvSpPr txBox="1"/>
          <p:nvPr>
            <p:ph type="title"/>
          </p:nvPr>
        </p:nvSpPr>
        <p:spPr>
          <a:xfrm>
            <a:off x="1303800" y="750975"/>
            <a:ext cx="7030500" cy="7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Hyper</a:t>
            </a:r>
            <a:r>
              <a:rPr lang="en-GB">
                <a:solidFill>
                  <a:schemeClr val="accent1"/>
                </a:solidFill>
              </a:rPr>
              <a:t>parameter</a:t>
            </a:r>
            <a:r>
              <a:rPr lang="en-GB"/>
              <a:t> Tuning</a:t>
            </a:r>
            <a:endParaRPr/>
          </a:p>
        </p:txBody>
      </p:sp>
      <p:graphicFrame>
        <p:nvGraphicFramePr>
          <p:cNvPr id="355" name="Google Shape;355;p24"/>
          <p:cNvGraphicFramePr/>
          <p:nvPr/>
        </p:nvGraphicFramePr>
        <p:xfrm>
          <a:off x="410250" y="2984282"/>
          <a:ext cx="3000000" cy="3000000"/>
        </p:xfrm>
        <a:graphic>
          <a:graphicData uri="http://schemas.openxmlformats.org/drawingml/2006/table">
            <a:tbl>
              <a:tblPr>
                <a:noFill/>
                <a:tableStyleId>{B8037F85-CF7F-4C9A-8D7D-14E4D0154A24}</a:tableStyleId>
              </a:tblPr>
              <a:tblGrid>
                <a:gridCol w="1594275"/>
                <a:gridCol w="4673675"/>
                <a:gridCol w="1851025"/>
              </a:tblGrid>
              <a:tr h="330175">
                <a:tc>
                  <a:txBody>
                    <a:bodyPr/>
                    <a:lstStyle/>
                    <a:p>
                      <a:pPr indent="0" lvl="0" marL="0" rtl="0" algn="l">
                        <a:spcBef>
                          <a:spcPts val="0"/>
                        </a:spcBef>
                        <a:spcAft>
                          <a:spcPts val="0"/>
                        </a:spcAft>
                        <a:buNone/>
                      </a:pPr>
                      <a:r>
                        <a:rPr b="1" lang="en-GB" sz="1200"/>
                        <a:t>Search</a:t>
                      </a:r>
                      <a:endParaRPr b="1" sz="12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GB" sz="1200"/>
                        <a:t>Parameters</a:t>
                      </a:r>
                      <a:endParaRPr b="1" sz="12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GB" sz="1200"/>
                        <a:t>Best Parameters</a:t>
                      </a:r>
                      <a:endParaRPr b="1" sz="12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824600">
                <a:tc>
                  <a:txBody>
                    <a:bodyPr/>
                    <a:lstStyle/>
                    <a:p>
                      <a:pPr indent="0" lvl="0" marL="0" rtl="0" algn="l">
                        <a:spcBef>
                          <a:spcPts val="0"/>
                        </a:spcBef>
                        <a:spcAft>
                          <a:spcPts val="0"/>
                        </a:spcAft>
                        <a:buNone/>
                      </a:pPr>
                      <a:r>
                        <a:rPr lang="en-GB" sz="1200"/>
                        <a:t>Randomized Search CV</a:t>
                      </a:r>
                      <a:endParaRPr sz="12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b="1" lang="en-GB" sz="1050">
                          <a:latin typeface="Courier New"/>
                          <a:ea typeface="Courier New"/>
                          <a:cs typeface="Courier New"/>
                          <a:sym typeface="Courier New"/>
                        </a:rPr>
                        <a:t>C: 0.01, 0.1, 1, 10 Regularization parameter</a:t>
                      </a:r>
                      <a:endParaRPr b="1" sz="1050">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50">
                          <a:latin typeface="Courier New"/>
                          <a:ea typeface="Courier New"/>
                          <a:cs typeface="Courier New"/>
                          <a:sym typeface="Courier New"/>
                        </a:rPr>
                        <a:t>Loss: 'hinge','squared_hinge' Loss function</a:t>
                      </a:r>
                      <a:endParaRPr b="1" sz="1050">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50">
                          <a:latin typeface="Courier New"/>
                          <a:ea typeface="Courier New"/>
                          <a:cs typeface="Courier New"/>
                          <a:sym typeface="Courier New"/>
                        </a:rPr>
                        <a:t>Max_iter: randint(100, 500) Maximum number of iterations</a:t>
                      </a:r>
                      <a:endParaRPr b="1" sz="1050">
                        <a:latin typeface="Courier New"/>
                        <a:ea typeface="Courier New"/>
                        <a:cs typeface="Courier New"/>
                        <a:sym typeface="Courier New"/>
                      </a:endParaRPr>
                    </a:p>
                    <a:p>
                      <a:pPr indent="0" lvl="0" marL="0" rtl="0" algn="l">
                        <a:spcBef>
                          <a:spcPts val="0"/>
                        </a:spcBef>
                        <a:spcAft>
                          <a:spcPts val="0"/>
                        </a:spcAft>
                        <a:buNone/>
                      </a:pPr>
                      <a:r>
                        <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GB" sz="1050">
                          <a:solidFill>
                            <a:srgbClr val="1E1E1E"/>
                          </a:solidFill>
                          <a:latin typeface="Courier New"/>
                          <a:ea typeface="Courier New"/>
                          <a:cs typeface="Courier New"/>
                          <a:sym typeface="Courier New"/>
                        </a:rPr>
                        <a:t>C: 1</a:t>
                      </a:r>
                      <a:endParaRPr b="1"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b="1" lang="en-GB" sz="1050">
                          <a:solidFill>
                            <a:srgbClr val="1E1E1E"/>
                          </a:solidFill>
                          <a:latin typeface="Courier New"/>
                          <a:ea typeface="Courier New"/>
                          <a:cs typeface="Courier New"/>
                          <a:sym typeface="Courier New"/>
                        </a:rPr>
                        <a:t>loss: hinge </a:t>
                      </a:r>
                      <a:endParaRPr b="1"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b="1" lang="en-GB" sz="1050">
                          <a:solidFill>
                            <a:srgbClr val="1E1E1E"/>
                          </a:solidFill>
                          <a:latin typeface="Courier New"/>
                          <a:ea typeface="Courier New"/>
                          <a:cs typeface="Courier New"/>
                          <a:sym typeface="Courier New"/>
                        </a:rPr>
                        <a:t>Max_iter: 350</a:t>
                      </a:r>
                      <a:endParaRPr b="1"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b="1" lang="en-GB" sz="1050">
                          <a:solidFill>
                            <a:srgbClr val="1E1E1E"/>
                          </a:solidFill>
                          <a:latin typeface="Courier New"/>
                          <a:ea typeface="Courier New"/>
                          <a:cs typeface="Courier New"/>
                          <a:sym typeface="Courier New"/>
                        </a:rPr>
                        <a:t>Best Accuracy: 0.5416</a:t>
                      </a:r>
                      <a:endParaRPr b="1" sz="1050">
                        <a:solidFill>
                          <a:srgbClr val="1E1E1E"/>
                        </a:solidFill>
                        <a:latin typeface="Courier New"/>
                        <a:ea typeface="Courier New"/>
                        <a:cs typeface="Courier New"/>
                        <a:sym typeface="Courier New"/>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873100">
                <a:tc>
                  <a:txBody>
                    <a:bodyPr/>
                    <a:lstStyle/>
                    <a:p>
                      <a:pPr indent="0" lvl="0" marL="0" rtl="0" algn="l">
                        <a:spcBef>
                          <a:spcPts val="0"/>
                        </a:spcBef>
                        <a:spcAft>
                          <a:spcPts val="0"/>
                        </a:spcAft>
                        <a:buNone/>
                      </a:pPr>
                      <a:r>
                        <a:rPr lang="en-GB" sz="1200"/>
                        <a:t>Grid Search</a:t>
                      </a:r>
                      <a:endParaRPr sz="12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lnSpc>
                          <a:spcPct val="135714"/>
                        </a:lnSpc>
                        <a:spcBef>
                          <a:spcPts val="0"/>
                        </a:spcBef>
                        <a:spcAft>
                          <a:spcPts val="0"/>
                        </a:spcAft>
                        <a:buNone/>
                      </a:pPr>
                      <a:r>
                        <a:rPr b="1" lang="en-GB" sz="1050">
                          <a:solidFill>
                            <a:srgbClr val="1E1E1E"/>
                          </a:solidFill>
                          <a:latin typeface="Courier New"/>
                          <a:ea typeface="Courier New"/>
                          <a:cs typeface="Courier New"/>
                          <a:sym typeface="Courier New"/>
                        </a:rPr>
                        <a:t>C: 0.8, 0.9, 1, 1.1, 1.2</a:t>
                      </a:r>
                      <a:endParaRPr b="1" sz="1050">
                        <a:solidFill>
                          <a:srgbClr val="1E1E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50">
                          <a:solidFill>
                            <a:srgbClr val="1E1E1E"/>
                          </a:solidFill>
                          <a:latin typeface="Courier New"/>
                          <a:ea typeface="Courier New"/>
                          <a:cs typeface="Courier New"/>
                          <a:sym typeface="Courier New"/>
                        </a:rPr>
                        <a:t>loss: 'hinge' (Use the best 'loss' value)</a:t>
                      </a:r>
                      <a:endParaRPr b="1" sz="1050">
                        <a:solidFill>
                          <a:srgbClr val="1E1E1E"/>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GB" sz="1050">
                          <a:solidFill>
                            <a:srgbClr val="1E1E1E"/>
                          </a:solidFill>
                          <a:latin typeface="Courier New"/>
                          <a:ea typeface="Courier New"/>
                          <a:cs typeface="Courier New"/>
                          <a:sym typeface="Courier New"/>
                        </a:rPr>
                        <a:t>max_iter: 300, 350, 400</a:t>
                      </a:r>
                      <a:endParaRPr b="1"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b="1" lang="en-GB" sz="1050">
                          <a:solidFill>
                            <a:srgbClr val="1E1E1E"/>
                          </a:solidFill>
                          <a:latin typeface="Courier New"/>
                          <a:ea typeface="Courier New"/>
                          <a:cs typeface="Courier New"/>
                          <a:sym typeface="Courier New"/>
                        </a:rPr>
                        <a:t>C: 1.2</a:t>
                      </a:r>
                      <a:endParaRPr b="1"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b="1" lang="en-GB" sz="1050">
                          <a:solidFill>
                            <a:srgbClr val="1E1E1E"/>
                          </a:solidFill>
                          <a:latin typeface="Courier New"/>
                          <a:ea typeface="Courier New"/>
                          <a:cs typeface="Courier New"/>
                          <a:sym typeface="Courier New"/>
                        </a:rPr>
                        <a:t>max_iter: 300</a:t>
                      </a:r>
                      <a:endParaRPr b="1"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b="1" lang="en-GB" sz="1050">
                          <a:solidFill>
                            <a:srgbClr val="1E1E1E"/>
                          </a:solidFill>
                          <a:latin typeface="Courier New"/>
                          <a:ea typeface="Courier New"/>
                          <a:cs typeface="Courier New"/>
                          <a:sym typeface="Courier New"/>
                        </a:rPr>
                        <a:t>Best Accuracy: 0.5433</a:t>
                      </a:r>
                      <a:endParaRPr b="1"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1E1E1E"/>
                        </a:solidFill>
                        <a:latin typeface="Courier New"/>
                        <a:ea typeface="Courier New"/>
                        <a:cs typeface="Courier New"/>
                        <a:sym typeface="Courier New"/>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grpSp>
        <p:nvGrpSpPr>
          <p:cNvPr id="356" name="Google Shape;356;p24"/>
          <p:cNvGrpSpPr/>
          <p:nvPr/>
        </p:nvGrpSpPr>
        <p:grpSpPr>
          <a:xfrm>
            <a:off x="1185156" y="1848106"/>
            <a:ext cx="6569161" cy="545945"/>
            <a:chOff x="803163" y="1111966"/>
            <a:chExt cx="2447800" cy="203430"/>
          </a:xfrm>
        </p:grpSpPr>
        <p:grpSp>
          <p:nvGrpSpPr>
            <p:cNvPr id="357" name="Google Shape;357;p24"/>
            <p:cNvGrpSpPr/>
            <p:nvPr/>
          </p:nvGrpSpPr>
          <p:grpSpPr>
            <a:xfrm>
              <a:off x="1958180" y="1111966"/>
              <a:ext cx="588019" cy="121396"/>
              <a:chOff x="4808316" y="2800065"/>
              <a:chExt cx="1999386" cy="412910"/>
            </a:xfrm>
          </p:grpSpPr>
          <p:sp>
            <p:nvSpPr>
              <p:cNvPr id="358" name="Google Shape;358;p24"/>
              <p:cNvSpPr/>
              <p:nvPr/>
            </p:nvSpPr>
            <p:spPr>
              <a:xfrm>
                <a:off x="4849302" y="3079475"/>
                <a:ext cx="1958400" cy="133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4"/>
              <p:cNvGrpSpPr/>
              <p:nvPr/>
            </p:nvGrpSpPr>
            <p:grpSpPr>
              <a:xfrm>
                <a:off x="4808316" y="2800065"/>
                <a:ext cx="92400" cy="411825"/>
                <a:chOff x="845575" y="2563700"/>
                <a:chExt cx="92400" cy="411825"/>
              </a:xfrm>
            </p:grpSpPr>
            <p:cxnSp>
              <p:nvCxnSpPr>
                <p:cNvPr id="360" name="Google Shape;360;p24"/>
                <p:cNvCxnSpPr/>
                <p:nvPr/>
              </p:nvCxnSpPr>
              <p:spPr>
                <a:xfrm>
                  <a:off x="891775" y="2616125"/>
                  <a:ext cx="0" cy="359400"/>
                </a:xfrm>
                <a:prstGeom prst="straightConnector1">
                  <a:avLst/>
                </a:prstGeom>
                <a:noFill/>
                <a:ln cap="flat" cmpd="sng" w="19050">
                  <a:solidFill>
                    <a:schemeClr val="accent1"/>
                  </a:solidFill>
                  <a:prstDash val="solid"/>
                  <a:round/>
                  <a:headEnd len="sm" w="sm" type="none"/>
                  <a:tailEnd len="sm" w="sm" type="none"/>
                </a:ln>
              </p:spPr>
            </p:cxnSp>
            <p:sp>
              <p:nvSpPr>
                <p:cNvPr id="361" name="Google Shape;361;p24"/>
                <p:cNvSpPr/>
                <p:nvPr/>
              </p:nvSpPr>
              <p:spPr>
                <a:xfrm>
                  <a:off x="845575" y="2563700"/>
                  <a:ext cx="92400" cy="92400"/>
                </a:xfrm>
                <a:prstGeom prst="ellipse">
                  <a:avLst/>
                </a:prstGeom>
                <a:solidFill>
                  <a:srgbClr val="667E9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62" name="Google Shape;362;p24"/>
            <p:cNvCxnSpPr/>
            <p:nvPr/>
          </p:nvCxnSpPr>
          <p:spPr>
            <a:xfrm>
              <a:off x="3237251" y="1127387"/>
              <a:ext cx="0" cy="105600"/>
            </a:xfrm>
            <a:prstGeom prst="straightConnector1">
              <a:avLst/>
            </a:prstGeom>
            <a:noFill/>
            <a:ln cap="flat" cmpd="sng" w="19050">
              <a:solidFill>
                <a:schemeClr val="accent1"/>
              </a:solidFill>
              <a:prstDash val="solid"/>
              <a:round/>
              <a:headEnd len="sm" w="sm" type="none"/>
              <a:tailEnd len="sm" w="sm" type="none"/>
            </a:ln>
          </p:spPr>
        </p:cxnSp>
        <p:sp>
          <p:nvSpPr>
            <p:cNvPr id="363" name="Google Shape;363;p24"/>
            <p:cNvSpPr/>
            <p:nvPr/>
          </p:nvSpPr>
          <p:spPr>
            <a:xfrm>
              <a:off x="3223663" y="1111974"/>
              <a:ext cx="27300" cy="27300"/>
            </a:xfrm>
            <a:prstGeom prst="ellipse">
              <a:avLst/>
            </a:prstGeom>
            <a:solidFill>
              <a:srgbClr val="667E9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24"/>
            <p:cNvGrpSpPr/>
            <p:nvPr/>
          </p:nvGrpSpPr>
          <p:grpSpPr>
            <a:xfrm>
              <a:off x="803163" y="1111974"/>
              <a:ext cx="591158" cy="121545"/>
              <a:chOff x="803163" y="1111974"/>
              <a:chExt cx="591158" cy="121545"/>
            </a:xfrm>
          </p:grpSpPr>
          <p:grpSp>
            <p:nvGrpSpPr>
              <p:cNvPr id="365" name="Google Shape;365;p24"/>
              <p:cNvGrpSpPr/>
              <p:nvPr/>
            </p:nvGrpSpPr>
            <p:grpSpPr>
              <a:xfrm>
                <a:off x="803163" y="1111974"/>
                <a:ext cx="27175" cy="121077"/>
                <a:chOff x="845575" y="2563700"/>
                <a:chExt cx="92400" cy="411825"/>
              </a:xfrm>
            </p:grpSpPr>
            <p:cxnSp>
              <p:nvCxnSpPr>
                <p:cNvPr id="366" name="Google Shape;366;p24"/>
                <p:cNvCxnSpPr/>
                <p:nvPr/>
              </p:nvCxnSpPr>
              <p:spPr>
                <a:xfrm>
                  <a:off x="891775" y="2616125"/>
                  <a:ext cx="0" cy="359400"/>
                </a:xfrm>
                <a:prstGeom prst="straightConnector1">
                  <a:avLst/>
                </a:prstGeom>
                <a:noFill/>
                <a:ln cap="flat" cmpd="sng" w="19050">
                  <a:solidFill>
                    <a:schemeClr val="accent1"/>
                  </a:solidFill>
                  <a:prstDash val="solid"/>
                  <a:round/>
                  <a:headEnd len="sm" w="sm" type="none"/>
                  <a:tailEnd len="sm" w="sm" type="none"/>
                </a:ln>
              </p:spPr>
            </p:cxnSp>
            <p:sp>
              <p:nvSpPr>
                <p:cNvPr id="367" name="Google Shape;367;p24"/>
                <p:cNvSpPr/>
                <p:nvPr/>
              </p:nvSpPr>
              <p:spPr>
                <a:xfrm>
                  <a:off x="845575" y="2563700"/>
                  <a:ext cx="92400" cy="92400"/>
                </a:xfrm>
                <a:prstGeom prst="ellipse">
                  <a:avLst/>
                </a:prstGeom>
                <a:solidFill>
                  <a:srgbClr val="667E9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4"/>
              <p:cNvSpPr/>
              <p:nvPr/>
            </p:nvSpPr>
            <p:spPr>
              <a:xfrm>
                <a:off x="818321" y="1194219"/>
                <a:ext cx="576000" cy="39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24"/>
            <p:cNvGrpSpPr/>
            <p:nvPr/>
          </p:nvGrpSpPr>
          <p:grpSpPr>
            <a:xfrm>
              <a:off x="1381910" y="1194219"/>
              <a:ext cx="588341" cy="121177"/>
              <a:chOff x="1381910" y="1194219"/>
              <a:chExt cx="588341" cy="121177"/>
            </a:xfrm>
          </p:grpSpPr>
          <p:grpSp>
            <p:nvGrpSpPr>
              <p:cNvPr id="370" name="Google Shape;370;p24"/>
              <p:cNvGrpSpPr/>
              <p:nvPr/>
            </p:nvGrpSpPr>
            <p:grpSpPr>
              <a:xfrm rot="10800000">
                <a:off x="1381910" y="1194319"/>
                <a:ext cx="27175" cy="121077"/>
                <a:chOff x="2070100" y="2563700"/>
                <a:chExt cx="92400" cy="411825"/>
              </a:xfrm>
            </p:grpSpPr>
            <p:cxnSp>
              <p:nvCxnSpPr>
                <p:cNvPr id="371" name="Google Shape;371;p24"/>
                <p:cNvCxnSpPr/>
                <p:nvPr/>
              </p:nvCxnSpPr>
              <p:spPr>
                <a:xfrm>
                  <a:off x="2116300" y="2616125"/>
                  <a:ext cx="0" cy="359400"/>
                </a:xfrm>
                <a:prstGeom prst="straightConnector1">
                  <a:avLst/>
                </a:prstGeom>
                <a:noFill/>
                <a:ln cap="flat" cmpd="sng" w="19050">
                  <a:solidFill>
                    <a:schemeClr val="accent1"/>
                  </a:solidFill>
                  <a:prstDash val="solid"/>
                  <a:round/>
                  <a:headEnd len="sm" w="sm" type="none"/>
                  <a:tailEnd len="sm" w="sm" type="none"/>
                </a:ln>
              </p:spPr>
            </p:cxnSp>
            <p:sp>
              <p:nvSpPr>
                <p:cNvPr id="372" name="Google Shape;372;p24"/>
                <p:cNvSpPr/>
                <p:nvPr/>
              </p:nvSpPr>
              <p:spPr>
                <a:xfrm>
                  <a:off x="2070100" y="2563700"/>
                  <a:ext cx="92400" cy="92400"/>
                </a:xfrm>
                <a:prstGeom prst="ellipse">
                  <a:avLst/>
                </a:prstGeom>
                <a:solidFill>
                  <a:srgbClr val="667E9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4"/>
              <p:cNvSpPr/>
              <p:nvPr/>
            </p:nvSpPr>
            <p:spPr>
              <a:xfrm>
                <a:off x="1394250" y="1194219"/>
                <a:ext cx="576000" cy="39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24"/>
            <p:cNvGrpSpPr/>
            <p:nvPr/>
          </p:nvGrpSpPr>
          <p:grpSpPr>
            <a:xfrm>
              <a:off x="2532079" y="1194219"/>
              <a:ext cx="704927" cy="121177"/>
              <a:chOff x="2532079" y="1194219"/>
              <a:chExt cx="704927" cy="121177"/>
            </a:xfrm>
          </p:grpSpPr>
          <p:grpSp>
            <p:nvGrpSpPr>
              <p:cNvPr id="375" name="Google Shape;375;p24"/>
              <p:cNvGrpSpPr/>
              <p:nvPr/>
            </p:nvGrpSpPr>
            <p:grpSpPr>
              <a:xfrm rot="10800000">
                <a:off x="2532079" y="1194319"/>
                <a:ext cx="27175" cy="121077"/>
                <a:chOff x="2070100" y="2563700"/>
                <a:chExt cx="92400" cy="411825"/>
              </a:xfrm>
            </p:grpSpPr>
            <p:cxnSp>
              <p:nvCxnSpPr>
                <p:cNvPr id="376" name="Google Shape;376;p24"/>
                <p:cNvCxnSpPr/>
                <p:nvPr/>
              </p:nvCxnSpPr>
              <p:spPr>
                <a:xfrm>
                  <a:off x="2116300" y="2616125"/>
                  <a:ext cx="0" cy="359400"/>
                </a:xfrm>
                <a:prstGeom prst="straightConnector1">
                  <a:avLst/>
                </a:prstGeom>
                <a:noFill/>
                <a:ln cap="flat" cmpd="sng" w="19050">
                  <a:solidFill>
                    <a:schemeClr val="accent1"/>
                  </a:solidFill>
                  <a:prstDash val="solid"/>
                  <a:round/>
                  <a:headEnd len="sm" w="sm" type="none"/>
                  <a:tailEnd len="sm" w="sm" type="none"/>
                </a:ln>
              </p:spPr>
            </p:cxnSp>
            <p:sp>
              <p:nvSpPr>
                <p:cNvPr id="377" name="Google Shape;377;p24"/>
                <p:cNvSpPr/>
                <p:nvPr/>
              </p:nvSpPr>
              <p:spPr>
                <a:xfrm>
                  <a:off x="2070100" y="2563700"/>
                  <a:ext cx="92400" cy="92400"/>
                </a:xfrm>
                <a:prstGeom prst="ellipse">
                  <a:avLst/>
                </a:prstGeom>
                <a:solidFill>
                  <a:srgbClr val="667E9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4"/>
              <p:cNvSpPr/>
              <p:nvPr/>
            </p:nvSpPr>
            <p:spPr>
              <a:xfrm>
                <a:off x="2546107" y="1194219"/>
                <a:ext cx="690900" cy="39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9" name="Google Shape;379;p24"/>
          <p:cNvSpPr txBox="1"/>
          <p:nvPr/>
        </p:nvSpPr>
        <p:spPr>
          <a:xfrm>
            <a:off x="2541316" y="2361463"/>
            <a:ext cx="24120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Enhanced Performance</a:t>
            </a:r>
            <a:endParaRPr b="1"/>
          </a:p>
        </p:txBody>
      </p:sp>
      <p:sp>
        <p:nvSpPr>
          <p:cNvPr id="380" name="Google Shape;380;p24"/>
          <p:cNvSpPr txBox="1"/>
          <p:nvPr/>
        </p:nvSpPr>
        <p:spPr>
          <a:xfrm>
            <a:off x="5578525" y="2359938"/>
            <a:ext cx="21120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Avoid Overfitting</a:t>
            </a:r>
            <a:endParaRPr b="1"/>
          </a:p>
        </p:txBody>
      </p:sp>
      <p:sp>
        <p:nvSpPr>
          <p:cNvPr id="381" name="Google Shape;381;p24"/>
          <p:cNvSpPr txBox="1"/>
          <p:nvPr/>
        </p:nvSpPr>
        <p:spPr>
          <a:xfrm>
            <a:off x="4053174" y="1522563"/>
            <a:ext cx="26391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Efficient Resource Usage</a:t>
            </a:r>
            <a:endParaRPr b="1"/>
          </a:p>
        </p:txBody>
      </p:sp>
      <p:sp>
        <p:nvSpPr>
          <p:cNvPr id="382" name="Google Shape;382;p24"/>
          <p:cNvSpPr txBox="1"/>
          <p:nvPr/>
        </p:nvSpPr>
        <p:spPr>
          <a:xfrm>
            <a:off x="7471725" y="1523263"/>
            <a:ext cx="15909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Interpretability</a:t>
            </a:r>
            <a:endParaRPr b="1" sz="1700"/>
          </a:p>
        </p:txBody>
      </p:sp>
      <p:sp>
        <p:nvSpPr>
          <p:cNvPr id="383" name="Google Shape;383;p24"/>
          <p:cNvSpPr/>
          <p:nvPr/>
        </p:nvSpPr>
        <p:spPr>
          <a:xfrm>
            <a:off x="154700" y="1740284"/>
            <a:ext cx="2294700" cy="764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3838"/>
              </a:solidFill>
            </a:endParaRPr>
          </a:p>
        </p:txBody>
      </p:sp>
      <p:sp>
        <p:nvSpPr>
          <p:cNvPr id="384" name="Google Shape;384;p24"/>
          <p:cNvSpPr txBox="1"/>
          <p:nvPr/>
        </p:nvSpPr>
        <p:spPr>
          <a:xfrm>
            <a:off x="180725" y="1814454"/>
            <a:ext cx="22443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lt1"/>
                </a:solidFill>
              </a:rPr>
              <a:t>Importance of Optimal   Hyperparameters </a:t>
            </a:r>
            <a:endParaRPr b="1">
              <a:solidFill>
                <a:schemeClr val="lt1"/>
              </a:solidFill>
            </a:endParaRPr>
          </a:p>
        </p:txBody>
      </p:sp>
      <p:sp>
        <p:nvSpPr>
          <p:cNvPr id="385" name="Google Shape;385;p24"/>
          <p:cNvSpPr/>
          <p:nvPr/>
        </p:nvSpPr>
        <p:spPr>
          <a:xfrm>
            <a:off x="8528462" y="3751400"/>
            <a:ext cx="495300" cy="11511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Interpretation</a:t>
            </a:r>
            <a:endParaRPr/>
          </a:p>
        </p:txBody>
      </p:sp>
      <p:sp>
        <p:nvSpPr>
          <p:cNvPr id="391" name="Google Shape;391;p25"/>
          <p:cNvSpPr txBox="1"/>
          <p:nvPr>
            <p:ph idx="1" type="body"/>
          </p:nvPr>
        </p:nvSpPr>
        <p:spPr>
          <a:xfrm>
            <a:off x="1217200" y="1302000"/>
            <a:ext cx="2921100" cy="25395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lang="en-GB" sz="1800">
                <a:solidFill>
                  <a:srgbClr val="374151"/>
                </a:solidFill>
                <a:latin typeface="Maven Pro"/>
                <a:ea typeface="Maven Pro"/>
                <a:cs typeface="Maven Pro"/>
                <a:sym typeface="Maven Pro"/>
              </a:rPr>
              <a:t>To measure performance of each model we used </a:t>
            </a:r>
            <a:endParaRPr sz="1800">
              <a:solidFill>
                <a:srgbClr val="374151"/>
              </a:solidFill>
              <a:latin typeface="Maven Pro"/>
              <a:ea typeface="Maven Pro"/>
              <a:cs typeface="Maven Pro"/>
              <a:sym typeface="Maven Pro"/>
            </a:endParaRPr>
          </a:p>
          <a:p>
            <a:pPr indent="0" lvl="0" marL="0" rtl="0" algn="l">
              <a:spcBef>
                <a:spcPts val="1500"/>
              </a:spcBef>
              <a:spcAft>
                <a:spcPts val="0"/>
              </a:spcAft>
              <a:buNone/>
            </a:pPr>
            <a:r>
              <a:rPr lang="en-GB" sz="1800">
                <a:solidFill>
                  <a:srgbClr val="374151"/>
                </a:solidFill>
                <a:latin typeface="Maven Pro"/>
                <a:ea typeface="Maven Pro"/>
                <a:cs typeface="Maven Pro"/>
                <a:sym typeface="Maven Pro"/>
              </a:rPr>
              <a:t>Accuracy score </a:t>
            </a:r>
            <a:endParaRPr sz="1500">
              <a:solidFill>
                <a:srgbClr val="374151"/>
              </a:solidFill>
              <a:latin typeface="Roboto"/>
              <a:ea typeface="Roboto"/>
              <a:cs typeface="Roboto"/>
              <a:sym typeface="Roboto"/>
            </a:endParaRPr>
          </a:p>
          <a:p>
            <a:pPr indent="0" lvl="0" marL="0" rtl="0" algn="l">
              <a:spcBef>
                <a:spcPts val="1500"/>
              </a:spcBef>
              <a:spcAft>
                <a:spcPts val="1200"/>
              </a:spcAft>
              <a:buNone/>
            </a:pPr>
            <a:r>
              <a:t/>
            </a:r>
            <a:endParaRPr/>
          </a:p>
        </p:txBody>
      </p:sp>
      <p:pic>
        <p:nvPicPr>
          <p:cNvPr id="392" name="Google Shape;392;p25"/>
          <p:cNvPicPr preferRelativeResize="0"/>
          <p:nvPr/>
        </p:nvPicPr>
        <p:blipFill>
          <a:blip r:embed="rId3">
            <a:alphaModFix/>
          </a:blip>
          <a:stretch>
            <a:fillRect/>
          </a:stretch>
        </p:blipFill>
        <p:spPr>
          <a:xfrm>
            <a:off x="4427026" y="1385825"/>
            <a:ext cx="4660576" cy="3013400"/>
          </a:xfrm>
          <a:prstGeom prst="rect">
            <a:avLst/>
          </a:prstGeom>
          <a:noFill/>
          <a:ln>
            <a:noFill/>
          </a:ln>
        </p:spPr>
      </p:pic>
      <p:graphicFrame>
        <p:nvGraphicFramePr>
          <p:cNvPr id="393" name="Google Shape;393;p25"/>
          <p:cNvGraphicFramePr/>
          <p:nvPr/>
        </p:nvGraphicFramePr>
        <p:xfrm>
          <a:off x="192175" y="2695275"/>
          <a:ext cx="3000000" cy="3000000"/>
        </p:xfrm>
        <a:graphic>
          <a:graphicData uri="http://schemas.openxmlformats.org/drawingml/2006/table">
            <a:tbl>
              <a:tblPr>
                <a:noFill/>
                <a:tableStyleId>{B8037F85-CF7F-4C9A-8D7D-14E4D0154A24}</a:tableStyleId>
              </a:tblPr>
              <a:tblGrid>
                <a:gridCol w="1025025"/>
                <a:gridCol w="1025025"/>
                <a:gridCol w="1025025"/>
                <a:gridCol w="1025025"/>
              </a:tblGrid>
              <a:tr h="809375">
                <a:tc>
                  <a:txBody>
                    <a:bodyPr/>
                    <a:lstStyle/>
                    <a:p>
                      <a:pPr indent="0" lvl="0" marL="0" rtl="0" algn="l">
                        <a:spcBef>
                          <a:spcPts val="0"/>
                        </a:spcBef>
                        <a:spcAft>
                          <a:spcPts val="0"/>
                        </a:spcAft>
                        <a:buNone/>
                      </a:pPr>
                      <a:r>
                        <a:rPr lang="en-GB">
                          <a:latin typeface="Maven Pro"/>
                          <a:ea typeface="Maven Pro"/>
                          <a:cs typeface="Maven Pro"/>
                          <a:sym typeface="Maven Pro"/>
                        </a:rPr>
                        <a:t>Model</a:t>
                      </a:r>
                      <a:endParaRPr>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a:latin typeface="Maven Pro"/>
                          <a:ea typeface="Maven Pro"/>
                          <a:cs typeface="Maven Pro"/>
                          <a:sym typeface="Maven Pro"/>
                        </a:rPr>
                        <a:t>Random Forest </a:t>
                      </a:r>
                      <a:endParaRPr>
                        <a:latin typeface="Maven Pro"/>
                        <a:ea typeface="Maven Pro"/>
                        <a:cs typeface="Maven Pro"/>
                        <a:sym typeface="Maven Pro"/>
                      </a:endParaRPr>
                    </a:p>
                  </a:txBody>
                  <a:tcPr marT="91425" marB="91425" marR="91425" marL="91425">
                    <a:solidFill>
                      <a:srgbClr val="A4C2F4"/>
                    </a:solidFill>
                  </a:tcPr>
                </a:tc>
                <a:tc>
                  <a:txBody>
                    <a:bodyPr/>
                    <a:lstStyle/>
                    <a:p>
                      <a:pPr indent="0" lvl="0" marL="0" rtl="0" algn="l">
                        <a:spcBef>
                          <a:spcPts val="0"/>
                        </a:spcBef>
                        <a:spcAft>
                          <a:spcPts val="0"/>
                        </a:spcAft>
                        <a:buNone/>
                      </a:pPr>
                      <a:r>
                        <a:rPr lang="en-GB">
                          <a:latin typeface="Maven Pro"/>
                          <a:ea typeface="Maven Pro"/>
                          <a:cs typeface="Maven Pro"/>
                          <a:sym typeface="Maven Pro"/>
                        </a:rPr>
                        <a:t>Linear SVC</a:t>
                      </a:r>
                      <a:endParaRPr>
                        <a:latin typeface="Maven Pro"/>
                        <a:ea typeface="Maven Pro"/>
                        <a:cs typeface="Maven Pro"/>
                        <a:sym typeface="Maven Pro"/>
                      </a:endParaRPr>
                    </a:p>
                  </a:txBody>
                  <a:tcPr marT="91425" marB="91425" marR="91425" marL="91425">
                    <a:solidFill>
                      <a:srgbClr val="FFE599"/>
                    </a:solidFill>
                  </a:tcPr>
                </a:tc>
                <a:tc>
                  <a:txBody>
                    <a:bodyPr/>
                    <a:lstStyle/>
                    <a:p>
                      <a:pPr indent="0" lvl="0" marL="0" rtl="0" algn="l">
                        <a:spcBef>
                          <a:spcPts val="0"/>
                        </a:spcBef>
                        <a:spcAft>
                          <a:spcPts val="0"/>
                        </a:spcAft>
                        <a:buNone/>
                      </a:pPr>
                      <a:r>
                        <a:rPr lang="en-GB">
                          <a:latin typeface="Maven Pro"/>
                          <a:ea typeface="Maven Pro"/>
                          <a:cs typeface="Maven Pro"/>
                          <a:sym typeface="Maven Pro"/>
                        </a:rPr>
                        <a:t>Tuned Linear SVC</a:t>
                      </a:r>
                      <a:endParaRPr>
                        <a:latin typeface="Maven Pro"/>
                        <a:ea typeface="Maven Pro"/>
                        <a:cs typeface="Maven Pro"/>
                        <a:sym typeface="Maven Pro"/>
                      </a:endParaRPr>
                    </a:p>
                  </a:txBody>
                  <a:tcPr marT="91425" marB="91425" marR="91425" marL="91425">
                    <a:solidFill>
                      <a:srgbClr val="B6D7A8"/>
                    </a:solidFill>
                  </a:tcPr>
                </a:tc>
              </a:tr>
              <a:tr h="599500">
                <a:tc>
                  <a:txBody>
                    <a:bodyPr/>
                    <a:lstStyle/>
                    <a:p>
                      <a:pPr indent="0" lvl="0" marL="0" rtl="0" algn="l">
                        <a:spcBef>
                          <a:spcPts val="0"/>
                        </a:spcBef>
                        <a:spcAft>
                          <a:spcPts val="0"/>
                        </a:spcAft>
                        <a:buNone/>
                      </a:pPr>
                      <a:r>
                        <a:rPr lang="en-GB">
                          <a:latin typeface="Maven Pro"/>
                          <a:ea typeface="Maven Pro"/>
                          <a:cs typeface="Maven Pro"/>
                          <a:sym typeface="Maven Pro"/>
                        </a:rPr>
                        <a:t>Accuracy score </a:t>
                      </a:r>
                      <a:endParaRPr>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a:latin typeface="Maven Pro"/>
                          <a:ea typeface="Maven Pro"/>
                          <a:cs typeface="Maven Pro"/>
                          <a:sym typeface="Maven Pro"/>
                        </a:rPr>
                        <a:t>0.397</a:t>
                      </a:r>
                      <a:endParaRPr>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a:latin typeface="Maven Pro"/>
                          <a:ea typeface="Maven Pro"/>
                          <a:cs typeface="Maven Pro"/>
                          <a:sym typeface="Maven Pro"/>
                        </a:rPr>
                        <a:t>0.553</a:t>
                      </a:r>
                      <a:endParaRPr>
                        <a:latin typeface="Maven Pro"/>
                        <a:ea typeface="Maven Pro"/>
                        <a:cs typeface="Maven Pro"/>
                        <a:sym typeface="Maven Pro"/>
                      </a:endParaRPr>
                    </a:p>
                  </a:txBody>
                  <a:tcPr marT="91425" marB="91425" marR="91425" marL="91425"/>
                </a:tc>
                <a:tc>
                  <a:txBody>
                    <a:bodyPr/>
                    <a:lstStyle/>
                    <a:p>
                      <a:pPr indent="0" lvl="0" marL="0" rtl="0" algn="l">
                        <a:spcBef>
                          <a:spcPts val="0"/>
                        </a:spcBef>
                        <a:spcAft>
                          <a:spcPts val="0"/>
                        </a:spcAft>
                        <a:buNone/>
                      </a:pPr>
                      <a:r>
                        <a:rPr lang="en-GB">
                          <a:latin typeface="Maven Pro"/>
                          <a:ea typeface="Maven Pro"/>
                          <a:cs typeface="Maven Pro"/>
                          <a:sym typeface="Maven Pro"/>
                        </a:rPr>
                        <a:t>0.562</a:t>
                      </a:r>
                      <a:endParaRPr>
                        <a:latin typeface="Maven Pro"/>
                        <a:ea typeface="Maven Pro"/>
                        <a:cs typeface="Maven Pro"/>
                        <a:sym typeface="Maven Pro"/>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26"/>
          <p:cNvPicPr preferRelativeResize="0"/>
          <p:nvPr/>
        </p:nvPicPr>
        <p:blipFill>
          <a:blip r:embed="rId3">
            <a:alphaModFix/>
          </a:blip>
          <a:stretch>
            <a:fillRect/>
          </a:stretch>
        </p:blipFill>
        <p:spPr>
          <a:xfrm>
            <a:off x="152650" y="2246450"/>
            <a:ext cx="4102550" cy="2890201"/>
          </a:xfrm>
          <a:prstGeom prst="rect">
            <a:avLst/>
          </a:prstGeom>
          <a:noFill/>
          <a:ln cap="flat" cmpd="sng" w="9525">
            <a:solidFill>
              <a:srgbClr val="0B5394"/>
            </a:solidFill>
            <a:prstDash val="solid"/>
            <a:round/>
            <a:headEnd len="sm" w="sm" type="none"/>
            <a:tailEnd len="sm" w="sm" type="none"/>
          </a:ln>
        </p:spPr>
      </p:pic>
      <p:sp>
        <p:nvSpPr>
          <p:cNvPr id="399" name="Google Shape;399;p26"/>
          <p:cNvSpPr txBox="1"/>
          <p:nvPr/>
        </p:nvSpPr>
        <p:spPr>
          <a:xfrm>
            <a:off x="152650" y="0"/>
            <a:ext cx="43398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Maven Pro"/>
                <a:ea typeface="Maven Pro"/>
                <a:cs typeface="Maven Pro"/>
                <a:sym typeface="Maven Pro"/>
              </a:rPr>
              <a:t>Random Forest Classifier</a:t>
            </a:r>
            <a:endParaRPr b="1" sz="1600">
              <a:latin typeface="Maven Pro"/>
              <a:ea typeface="Maven Pro"/>
              <a:cs typeface="Maven Pro"/>
              <a:sym typeface="Maven Pro"/>
            </a:endParaRPr>
          </a:p>
          <a:p>
            <a:pPr indent="0" lvl="0" marL="0" rtl="0" algn="l">
              <a:spcBef>
                <a:spcPts val="0"/>
              </a:spcBef>
              <a:spcAft>
                <a:spcPts val="0"/>
              </a:spcAft>
              <a:buNone/>
            </a:pPr>
            <a:r>
              <a:rPr lang="en-GB" sz="1700">
                <a:latin typeface="Maven Pro"/>
                <a:ea typeface="Maven Pro"/>
                <a:cs typeface="Maven Pro"/>
                <a:sym typeface="Maven Pro"/>
              </a:rPr>
              <a:t>Top Accuracy: Aries </a:t>
            </a:r>
            <a:endParaRPr sz="1700">
              <a:latin typeface="Maven Pro"/>
              <a:ea typeface="Maven Pro"/>
              <a:cs typeface="Maven Pro"/>
              <a:sym typeface="Maven Pro"/>
            </a:endParaRPr>
          </a:p>
          <a:p>
            <a:pPr indent="0" lvl="0" marL="0" rtl="0" algn="l">
              <a:spcBef>
                <a:spcPts val="0"/>
              </a:spcBef>
              <a:spcAft>
                <a:spcPts val="0"/>
              </a:spcAft>
              <a:buNone/>
            </a:pPr>
            <a:r>
              <a:rPr lang="en-GB" sz="1700">
                <a:latin typeface="Maven Pro"/>
                <a:ea typeface="Maven Pro"/>
                <a:cs typeface="Maven Pro"/>
                <a:sym typeface="Maven Pro"/>
              </a:rPr>
              <a:t>lowest accuracy: Gemini</a:t>
            </a:r>
            <a:endParaRPr sz="1700">
              <a:latin typeface="Maven Pro"/>
              <a:ea typeface="Maven Pro"/>
              <a:cs typeface="Maven Pro"/>
              <a:sym typeface="Maven Pro"/>
            </a:endParaRPr>
          </a:p>
          <a:p>
            <a:pPr indent="0" lvl="0" marL="0" rtl="0" algn="l">
              <a:spcBef>
                <a:spcPts val="0"/>
              </a:spcBef>
              <a:spcAft>
                <a:spcPts val="0"/>
              </a:spcAft>
              <a:buNone/>
            </a:pPr>
            <a:r>
              <a:t/>
            </a:r>
            <a:endParaRPr sz="1700">
              <a:latin typeface="Maven Pro"/>
              <a:ea typeface="Maven Pro"/>
              <a:cs typeface="Maven Pro"/>
              <a:sym typeface="Maven Pro"/>
            </a:endParaRPr>
          </a:p>
          <a:p>
            <a:pPr indent="0" lvl="0" marL="0" rtl="0" algn="l">
              <a:spcBef>
                <a:spcPts val="0"/>
              </a:spcBef>
              <a:spcAft>
                <a:spcPts val="0"/>
              </a:spcAft>
              <a:buNone/>
            </a:pPr>
            <a:r>
              <a:rPr lang="en-GB" sz="1700">
                <a:latin typeface="Maven Pro"/>
                <a:ea typeface="Maven Pro"/>
                <a:cs typeface="Maven Pro"/>
                <a:sym typeface="Maven Pro"/>
              </a:rPr>
              <a:t>Analyzing accuracy by zodiac sign provides valuable insights into the performance of our prediction model and suggests potential areas for improvement</a:t>
            </a:r>
            <a:endParaRPr sz="1700">
              <a:latin typeface="Maven Pro"/>
              <a:ea typeface="Maven Pro"/>
              <a:cs typeface="Maven Pro"/>
              <a:sym typeface="Maven Pro"/>
            </a:endParaRPr>
          </a:p>
        </p:txBody>
      </p:sp>
      <p:pic>
        <p:nvPicPr>
          <p:cNvPr id="400" name="Google Shape;400;p26"/>
          <p:cNvPicPr preferRelativeResize="0"/>
          <p:nvPr/>
        </p:nvPicPr>
        <p:blipFill rotWithShape="1">
          <a:blip r:embed="rId4">
            <a:alphaModFix/>
          </a:blip>
          <a:srcRect b="0" l="8349" r="-8350" t="0"/>
          <a:stretch/>
        </p:blipFill>
        <p:spPr>
          <a:xfrm>
            <a:off x="4456550" y="2721775"/>
            <a:ext cx="4564875" cy="2414875"/>
          </a:xfrm>
          <a:prstGeom prst="rect">
            <a:avLst/>
          </a:prstGeom>
          <a:noFill/>
          <a:ln cap="flat" cmpd="sng" w="9525">
            <a:solidFill>
              <a:srgbClr val="CC4125"/>
            </a:solidFill>
            <a:prstDash val="solid"/>
            <a:round/>
            <a:headEnd len="sm" w="sm" type="none"/>
            <a:tailEnd len="sm" w="sm" type="none"/>
          </a:ln>
        </p:spPr>
      </p:pic>
      <p:sp>
        <p:nvSpPr>
          <p:cNvPr id="401" name="Google Shape;401;p26"/>
          <p:cNvSpPr txBox="1"/>
          <p:nvPr/>
        </p:nvSpPr>
        <p:spPr>
          <a:xfrm>
            <a:off x="4572000" y="0"/>
            <a:ext cx="4664700" cy="2687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600">
                <a:latin typeface="Maven Pro"/>
                <a:ea typeface="Maven Pro"/>
                <a:cs typeface="Maven Pro"/>
                <a:sym typeface="Maven Pro"/>
              </a:rPr>
              <a:t>Linear SVC</a:t>
            </a:r>
            <a:endParaRPr b="1" sz="1600">
              <a:latin typeface="Maven Pro"/>
              <a:ea typeface="Maven Pro"/>
              <a:cs typeface="Maven Pro"/>
              <a:sym typeface="Maven Pro"/>
            </a:endParaRPr>
          </a:p>
          <a:p>
            <a:pPr indent="0" lvl="0" marL="0" rtl="0" algn="l">
              <a:lnSpc>
                <a:spcPct val="100000"/>
              </a:lnSpc>
              <a:spcBef>
                <a:spcPts val="0"/>
              </a:spcBef>
              <a:spcAft>
                <a:spcPts val="0"/>
              </a:spcAft>
              <a:buNone/>
            </a:pPr>
            <a:r>
              <a:rPr lang="en-GB" sz="1800">
                <a:latin typeface="Maven Pro"/>
                <a:ea typeface="Maven Pro"/>
                <a:cs typeface="Maven Pro"/>
                <a:sym typeface="Maven Pro"/>
              </a:rPr>
              <a:t>Highest Precision: Gemini</a:t>
            </a:r>
            <a:endParaRPr sz="1800">
              <a:latin typeface="Maven Pro"/>
              <a:ea typeface="Maven Pro"/>
              <a:cs typeface="Maven Pro"/>
              <a:sym typeface="Maven Pro"/>
            </a:endParaRPr>
          </a:p>
          <a:p>
            <a:pPr indent="0" lvl="0" marL="0" rtl="0" algn="l">
              <a:lnSpc>
                <a:spcPct val="100000"/>
              </a:lnSpc>
              <a:spcBef>
                <a:spcPts val="0"/>
              </a:spcBef>
              <a:spcAft>
                <a:spcPts val="0"/>
              </a:spcAft>
              <a:buNone/>
            </a:pPr>
            <a:r>
              <a:rPr lang="en-GB" sz="1800">
                <a:latin typeface="Maven Pro"/>
                <a:ea typeface="Maven Pro"/>
                <a:cs typeface="Maven Pro"/>
                <a:sym typeface="Maven Pro"/>
              </a:rPr>
              <a:t>Highest Recall: Aquarius</a:t>
            </a:r>
            <a:endParaRPr sz="1800">
              <a:latin typeface="Maven Pro"/>
              <a:ea typeface="Maven Pro"/>
              <a:cs typeface="Maven Pro"/>
              <a:sym typeface="Maven Pro"/>
            </a:endParaRPr>
          </a:p>
          <a:p>
            <a:pPr indent="0" lvl="0" marL="0" rtl="0" algn="l">
              <a:lnSpc>
                <a:spcPct val="100000"/>
              </a:lnSpc>
              <a:spcBef>
                <a:spcPts val="0"/>
              </a:spcBef>
              <a:spcAft>
                <a:spcPts val="0"/>
              </a:spcAft>
              <a:buNone/>
            </a:pPr>
            <a:r>
              <a:rPr lang="en-GB" sz="1800">
                <a:latin typeface="Maven Pro"/>
                <a:ea typeface="Maven Pro"/>
                <a:cs typeface="Maven Pro"/>
                <a:sym typeface="Maven Pro"/>
              </a:rPr>
              <a:t>Highest F1-Score: Aquarius</a:t>
            </a:r>
            <a:endParaRPr sz="1800">
              <a:latin typeface="Maven Pro"/>
              <a:ea typeface="Maven Pro"/>
              <a:cs typeface="Maven Pro"/>
              <a:sym typeface="Maven Pro"/>
            </a:endParaRPr>
          </a:p>
          <a:p>
            <a:pPr indent="0" lvl="0" marL="0" rtl="0" algn="l">
              <a:lnSpc>
                <a:spcPct val="115000"/>
              </a:lnSpc>
              <a:spcBef>
                <a:spcPts val="1500"/>
              </a:spcBef>
              <a:spcAft>
                <a:spcPts val="1500"/>
              </a:spcAft>
              <a:buNone/>
            </a:pPr>
            <a:r>
              <a:rPr lang="en-GB" sz="1800">
                <a:latin typeface="Maven Pro"/>
                <a:ea typeface="Maven Pro"/>
                <a:cs typeface="Maven Pro"/>
                <a:sym typeface="Maven Pro"/>
              </a:rPr>
              <a:t>Analyzing class-wise precision, recall, and F1-score provides a comprehensive understanding of our model's performance across different zodiac signs</a:t>
            </a:r>
            <a:endParaRPr>
              <a:solidFill>
                <a:srgbClr val="374151"/>
              </a:solidFill>
              <a:highlight>
                <a:srgbClr val="F7F7F8"/>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7"/>
          <p:cNvSpPr txBox="1"/>
          <p:nvPr>
            <p:ph idx="1" type="body"/>
          </p:nvPr>
        </p:nvSpPr>
        <p:spPr>
          <a:xfrm>
            <a:off x="1247625" y="227775"/>
            <a:ext cx="6279000" cy="1241100"/>
          </a:xfrm>
          <a:prstGeom prst="rect">
            <a:avLst/>
          </a:prstGeom>
        </p:spPr>
        <p:txBody>
          <a:bodyPr anchorCtr="0" anchor="t" bIns="91425" lIns="91425" spcFirstLastPara="1" rIns="91425" wrap="square" tIns="91425">
            <a:normAutofit fontScale="77500" lnSpcReduction="20000"/>
          </a:bodyPr>
          <a:lstStyle/>
          <a:p>
            <a:pPr indent="0" lvl="0" marL="457200" rtl="0" algn="l">
              <a:spcBef>
                <a:spcPts val="1500"/>
              </a:spcBef>
              <a:spcAft>
                <a:spcPts val="0"/>
              </a:spcAft>
              <a:buNone/>
            </a:pPr>
            <a:r>
              <a:rPr lang="en-GB" sz="2300">
                <a:solidFill>
                  <a:srgbClr val="374151"/>
                </a:solidFill>
                <a:latin typeface="Maven Pro"/>
                <a:ea typeface="Maven Pro"/>
                <a:cs typeface="Maven Pro"/>
                <a:sym typeface="Maven Pro"/>
              </a:rPr>
              <a:t>To measure performance of each model we used </a:t>
            </a:r>
            <a:endParaRPr sz="2300">
              <a:solidFill>
                <a:srgbClr val="374151"/>
              </a:solidFill>
              <a:latin typeface="Maven Pro"/>
              <a:ea typeface="Maven Pro"/>
              <a:cs typeface="Maven Pro"/>
              <a:sym typeface="Maven Pro"/>
            </a:endParaRPr>
          </a:p>
          <a:p>
            <a:pPr indent="0" lvl="0" marL="457200" rtl="0" algn="l">
              <a:spcBef>
                <a:spcPts val="1500"/>
              </a:spcBef>
              <a:spcAft>
                <a:spcPts val="0"/>
              </a:spcAft>
              <a:buNone/>
            </a:pPr>
            <a:r>
              <a:rPr lang="en-GB" sz="2300">
                <a:solidFill>
                  <a:srgbClr val="374151"/>
                </a:solidFill>
                <a:latin typeface="Maven Pro"/>
                <a:ea typeface="Maven Pro"/>
                <a:cs typeface="Maven Pro"/>
                <a:sym typeface="Maven Pro"/>
              </a:rPr>
              <a:t>Classification report</a:t>
            </a:r>
            <a:endParaRPr sz="2300">
              <a:solidFill>
                <a:srgbClr val="374151"/>
              </a:solidFill>
              <a:latin typeface="Roboto"/>
              <a:ea typeface="Roboto"/>
              <a:cs typeface="Roboto"/>
              <a:sym typeface="Roboto"/>
            </a:endParaRPr>
          </a:p>
          <a:p>
            <a:pPr indent="0" lvl="0" marL="0" rtl="0" algn="l">
              <a:spcBef>
                <a:spcPts val="1500"/>
              </a:spcBef>
              <a:spcAft>
                <a:spcPts val="1200"/>
              </a:spcAft>
              <a:buNone/>
            </a:pPr>
            <a:r>
              <a:t/>
            </a:r>
            <a:endParaRPr/>
          </a:p>
        </p:txBody>
      </p:sp>
      <p:pic>
        <p:nvPicPr>
          <p:cNvPr id="407" name="Google Shape;407;p27"/>
          <p:cNvPicPr preferRelativeResize="0"/>
          <p:nvPr/>
        </p:nvPicPr>
        <p:blipFill>
          <a:blip r:embed="rId3">
            <a:alphaModFix/>
          </a:blip>
          <a:stretch>
            <a:fillRect/>
          </a:stretch>
        </p:blipFill>
        <p:spPr>
          <a:xfrm>
            <a:off x="85025" y="1370200"/>
            <a:ext cx="4464917" cy="3464625"/>
          </a:xfrm>
          <a:prstGeom prst="rect">
            <a:avLst/>
          </a:prstGeom>
          <a:noFill/>
          <a:ln cap="flat" cmpd="sng" w="9525">
            <a:solidFill>
              <a:srgbClr val="FFFF00"/>
            </a:solidFill>
            <a:prstDash val="solid"/>
            <a:round/>
            <a:headEnd len="sm" w="sm" type="none"/>
            <a:tailEnd len="sm" w="sm" type="none"/>
          </a:ln>
        </p:spPr>
      </p:pic>
      <p:pic>
        <p:nvPicPr>
          <p:cNvPr id="408" name="Google Shape;408;p27"/>
          <p:cNvPicPr preferRelativeResize="0"/>
          <p:nvPr/>
        </p:nvPicPr>
        <p:blipFill>
          <a:blip r:embed="rId4">
            <a:alphaModFix/>
          </a:blip>
          <a:stretch>
            <a:fillRect/>
          </a:stretch>
        </p:blipFill>
        <p:spPr>
          <a:xfrm>
            <a:off x="4783825" y="1370200"/>
            <a:ext cx="4360176" cy="3464621"/>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8"/>
          <p:cNvSpPr txBox="1"/>
          <p:nvPr>
            <p:ph type="title"/>
          </p:nvPr>
        </p:nvSpPr>
        <p:spPr>
          <a:xfrm>
            <a:off x="1326275" y="171800"/>
            <a:ext cx="4503600" cy="1263900"/>
          </a:xfrm>
          <a:prstGeom prst="rect">
            <a:avLst/>
          </a:prstGeom>
        </p:spPr>
        <p:txBody>
          <a:bodyPr anchorCtr="0" anchor="t" bIns="91425" lIns="91425" spcFirstLastPara="1" rIns="91425" wrap="square" tIns="91425">
            <a:normAutofit fontScale="90000"/>
          </a:bodyPr>
          <a:lstStyle/>
          <a:p>
            <a:pPr indent="0" lvl="0" marL="457200" rtl="0" algn="l">
              <a:lnSpc>
                <a:spcPct val="115000"/>
              </a:lnSpc>
              <a:spcBef>
                <a:spcPts val="1500"/>
              </a:spcBef>
              <a:spcAft>
                <a:spcPts val="0"/>
              </a:spcAft>
              <a:buNone/>
            </a:pPr>
            <a:r>
              <a:rPr b="0" lang="en-GB" sz="2300">
                <a:solidFill>
                  <a:srgbClr val="374151"/>
                </a:solidFill>
              </a:rPr>
              <a:t>To measure performance of each model we used </a:t>
            </a:r>
            <a:endParaRPr b="0" sz="2300">
              <a:solidFill>
                <a:srgbClr val="374151"/>
              </a:solidFill>
            </a:endParaRPr>
          </a:p>
          <a:p>
            <a:pPr indent="0" lvl="0" marL="457200" rtl="0" algn="l">
              <a:lnSpc>
                <a:spcPct val="115000"/>
              </a:lnSpc>
              <a:spcBef>
                <a:spcPts val="1500"/>
              </a:spcBef>
              <a:spcAft>
                <a:spcPts val="1500"/>
              </a:spcAft>
              <a:buNone/>
            </a:pPr>
            <a:r>
              <a:rPr b="0" lang="en-GB" sz="2300">
                <a:solidFill>
                  <a:srgbClr val="374151"/>
                </a:solidFill>
              </a:rPr>
              <a:t>Confusion Matrix </a:t>
            </a:r>
            <a:endParaRPr/>
          </a:p>
        </p:txBody>
      </p:sp>
      <p:pic>
        <p:nvPicPr>
          <p:cNvPr id="414" name="Google Shape;414;p28"/>
          <p:cNvPicPr preferRelativeResize="0"/>
          <p:nvPr/>
        </p:nvPicPr>
        <p:blipFill>
          <a:blip r:embed="rId3">
            <a:alphaModFix/>
          </a:blip>
          <a:stretch>
            <a:fillRect/>
          </a:stretch>
        </p:blipFill>
        <p:spPr>
          <a:xfrm>
            <a:off x="492225" y="1760750"/>
            <a:ext cx="3768401" cy="3240824"/>
          </a:xfrm>
          <a:prstGeom prst="rect">
            <a:avLst/>
          </a:prstGeom>
          <a:noFill/>
          <a:ln cap="flat" cmpd="sng" w="9525">
            <a:solidFill>
              <a:srgbClr val="00FFFF"/>
            </a:solidFill>
            <a:prstDash val="solid"/>
            <a:round/>
            <a:headEnd len="sm" w="sm" type="none"/>
            <a:tailEnd len="sm" w="sm" type="none"/>
          </a:ln>
        </p:spPr>
      </p:pic>
      <p:pic>
        <p:nvPicPr>
          <p:cNvPr id="415" name="Google Shape;415;p28"/>
          <p:cNvPicPr preferRelativeResize="0"/>
          <p:nvPr/>
        </p:nvPicPr>
        <p:blipFill>
          <a:blip r:embed="rId4">
            <a:alphaModFix/>
          </a:blip>
          <a:stretch>
            <a:fillRect/>
          </a:stretch>
        </p:blipFill>
        <p:spPr>
          <a:xfrm>
            <a:off x="4572000" y="1099523"/>
            <a:ext cx="4352650" cy="3902052"/>
          </a:xfrm>
          <a:prstGeom prst="rect">
            <a:avLst/>
          </a:prstGeom>
          <a:noFill/>
          <a:ln cap="flat" cmpd="sng" w="9525">
            <a:solidFill>
              <a:srgbClr val="3D85C6"/>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b="0" lang="en-GB" sz="2200">
                <a:solidFill>
                  <a:srgbClr val="000000"/>
                </a:solidFill>
              </a:rPr>
              <a:t>Comparison and Insights</a:t>
            </a:r>
            <a:endParaRPr sz="2200"/>
          </a:p>
        </p:txBody>
      </p:sp>
      <p:sp>
        <p:nvSpPr>
          <p:cNvPr id="421" name="Google Shape;421;p29"/>
          <p:cNvSpPr txBox="1"/>
          <p:nvPr>
            <p:ph idx="1" type="body"/>
          </p:nvPr>
        </p:nvSpPr>
        <p:spPr>
          <a:xfrm>
            <a:off x="1204200" y="1382550"/>
            <a:ext cx="7130100" cy="2943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374151"/>
              </a:buClr>
              <a:buSzPts val="1800"/>
              <a:buFont typeface="Maven Pro"/>
              <a:buChar char="●"/>
            </a:pPr>
            <a:r>
              <a:rPr lang="en-GB" sz="1800">
                <a:solidFill>
                  <a:srgbClr val="374151"/>
                </a:solidFill>
                <a:latin typeface="Maven Pro"/>
                <a:ea typeface="Maven Pro"/>
                <a:cs typeface="Maven Pro"/>
                <a:sym typeface="Maven Pro"/>
              </a:rPr>
              <a:t>Both Random Forest Classifier and LinearSVC models showed strong predictive abilities for Zodiac Sign Prediction.</a:t>
            </a:r>
            <a:endParaRPr sz="1800">
              <a:solidFill>
                <a:srgbClr val="374151"/>
              </a:solidFill>
              <a:latin typeface="Maven Pro"/>
              <a:ea typeface="Maven Pro"/>
              <a:cs typeface="Maven Pro"/>
              <a:sym typeface="Maven Pro"/>
            </a:endParaRPr>
          </a:p>
          <a:p>
            <a:pPr indent="-342900" lvl="0" marL="457200" rtl="0" algn="l">
              <a:spcBef>
                <a:spcPts val="0"/>
              </a:spcBef>
              <a:spcAft>
                <a:spcPts val="0"/>
              </a:spcAft>
              <a:buClr>
                <a:srgbClr val="374151"/>
              </a:buClr>
              <a:buSzPts val="1800"/>
              <a:buFont typeface="Maven Pro"/>
              <a:buChar char="●"/>
            </a:pPr>
            <a:r>
              <a:rPr lang="en-GB" sz="1800">
                <a:solidFill>
                  <a:srgbClr val="374151"/>
                </a:solidFill>
                <a:latin typeface="Maven Pro"/>
                <a:ea typeface="Maven Pro"/>
                <a:cs typeface="Maven Pro"/>
                <a:sym typeface="Maven Pro"/>
              </a:rPr>
              <a:t>After hyperparameter tuning, LinearSVC achieved slightly higher accuracy, showcasing its effectiveness in this task.</a:t>
            </a:r>
            <a:endParaRPr sz="1800">
              <a:solidFill>
                <a:srgbClr val="374151"/>
              </a:solidFill>
              <a:latin typeface="Maven Pro"/>
              <a:ea typeface="Maven Pro"/>
              <a:cs typeface="Maven Pro"/>
              <a:sym typeface="Maven Pro"/>
            </a:endParaRPr>
          </a:p>
          <a:p>
            <a:pPr indent="-342900" lvl="0" marL="457200" rtl="0" algn="l">
              <a:spcBef>
                <a:spcPts val="0"/>
              </a:spcBef>
              <a:spcAft>
                <a:spcPts val="0"/>
              </a:spcAft>
              <a:buClr>
                <a:srgbClr val="374151"/>
              </a:buClr>
              <a:buSzPts val="1800"/>
              <a:buFont typeface="Maven Pro"/>
              <a:buChar char="●"/>
            </a:pPr>
            <a:r>
              <a:rPr lang="en-GB" sz="1800">
                <a:solidFill>
                  <a:srgbClr val="374151"/>
                </a:solidFill>
                <a:latin typeface="Maven Pro"/>
                <a:ea typeface="Maven Pro"/>
                <a:cs typeface="Maven Pro"/>
                <a:sym typeface="Maven Pro"/>
              </a:rPr>
              <a:t>Algorithm choice depends on factors like complexity, interpretability, and efficiency.</a:t>
            </a:r>
            <a:endParaRPr sz="1800">
              <a:solidFill>
                <a:srgbClr val="374151"/>
              </a:solidFill>
              <a:latin typeface="Maven Pro"/>
              <a:ea typeface="Maven Pro"/>
              <a:cs typeface="Maven Pro"/>
              <a:sym typeface="Maven Pro"/>
            </a:endParaRPr>
          </a:p>
          <a:p>
            <a:pPr indent="-342900" lvl="0" marL="457200" rtl="0" algn="l">
              <a:spcBef>
                <a:spcPts val="0"/>
              </a:spcBef>
              <a:spcAft>
                <a:spcPts val="0"/>
              </a:spcAft>
              <a:buClr>
                <a:srgbClr val="374151"/>
              </a:buClr>
              <a:buSzPts val="1800"/>
              <a:buFont typeface="Maven Pro"/>
              <a:buChar char="●"/>
            </a:pPr>
            <a:r>
              <a:rPr lang="en-GB" sz="1800">
                <a:solidFill>
                  <a:srgbClr val="374151"/>
                </a:solidFill>
                <a:latin typeface="Maven Pro"/>
                <a:ea typeface="Maven Pro"/>
                <a:cs typeface="Maven Pro"/>
                <a:sym typeface="Maven Pro"/>
              </a:rPr>
              <a:t>Random Forest excelled in capturing complex relationships, while LinearSVC leveraged text features.</a:t>
            </a:r>
            <a:endParaRPr sz="1800">
              <a:solidFill>
                <a:srgbClr val="374151"/>
              </a:solidFill>
              <a:latin typeface="Maven Pro"/>
              <a:ea typeface="Maven Pro"/>
              <a:cs typeface="Maven Pro"/>
              <a:sym typeface="Maven Pro"/>
            </a:endParaRPr>
          </a:p>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0"/>
          <p:cNvSpPr txBox="1"/>
          <p:nvPr>
            <p:ph type="title"/>
          </p:nvPr>
        </p:nvSpPr>
        <p:spPr>
          <a:xfrm>
            <a:off x="1303800" y="315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Enhancements</a:t>
            </a:r>
            <a:endParaRPr/>
          </a:p>
        </p:txBody>
      </p:sp>
      <p:sp>
        <p:nvSpPr>
          <p:cNvPr id="427" name="Google Shape;427;p30"/>
          <p:cNvSpPr txBox="1"/>
          <p:nvPr>
            <p:ph idx="1" type="body"/>
          </p:nvPr>
        </p:nvSpPr>
        <p:spPr>
          <a:xfrm>
            <a:off x="596700" y="1017900"/>
            <a:ext cx="8329500" cy="3915000"/>
          </a:xfrm>
          <a:prstGeom prst="rect">
            <a:avLst/>
          </a:prstGeom>
        </p:spPr>
        <p:txBody>
          <a:bodyPr anchorCtr="0" anchor="t" bIns="91425" lIns="91425" spcFirstLastPara="1" rIns="91425" wrap="square" tIns="91425">
            <a:noAutofit/>
          </a:bodyPr>
          <a:lstStyle/>
          <a:p>
            <a:pPr indent="-342900" lvl="1" marL="914400" rtl="0" algn="l">
              <a:spcBef>
                <a:spcPts val="1500"/>
              </a:spcBef>
              <a:spcAft>
                <a:spcPts val="0"/>
              </a:spcAft>
              <a:buClr>
                <a:srgbClr val="374151"/>
              </a:buClr>
              <a:buSzPts val="1800"/>
              <a:buFont typeface="Maven Pro"/>
              <a:buChar char="●"/>
            </a:pPr>
            <a:r>
              <a:rPr lang="en-GB" sz="1800">
                <a:solidFill>
                  <a:srgbClr val="374151"/>
                </a:solidFill>
                <a:latin typeface="Maven Pro"/>
                <a:ea typeface="Maven Pro"/>
                <a:cs typeface="Maven Pro"/>
                <a:sym typeface="Maven Pro"/>
              </a:rPr>
              <a:t>Fine-tuning hyperparameters remains an avenue for improved results."</a:t>
            </a:r>
            <a:endParaRPr sz="1800">
              <a:solidFill>
                <a:srgbClr val="374151"/>
              </a:solidFill>
              <a:latin typeface="Maven Pro"/>
              <a:ea typeface="Maven Pro"/>
              <a:cs typeface="Maven Pro"/>
              <a:sym typeface="Maven Pro"/>
            </a:endParaRPr>
          </a:p>
          <a:p>
            <a:pPr indent="-342900" lvl="1" marL="914400" rtl="0" algn="l">
              <a:spcBef>
                <a:spcPts val="0"/>
              </a:spcBef>
              <a:spcAft>
                <a:spcPts val="0"/>
              </a:spcAft>
              <a:buClr>
                <a:srgbClr val="374151"/>
              </a:buClr>
              <a:buSzPts val="1800"/>
              <a:buFont typeface="Maven Pro"/>
              <a:buChar char="●"/>
            </a:pPr>
            <a:r>
              <a:rPr lang="en-GB" sz="1800">
                <a:solidFill>
                  <a:srgbClr val="374151"/>
                </a:solidFill>
                <a:latin typeface="Maven Pro"/>
                <a:ea typeface="Maven Pro"/>
                <a:cs typeface="Maven Pro"/>
                <a:sym typeface="Maven Pro"/>
              </a:rPr>
              <a:t>Feature engineering can enhance predictive power via techniques like embeddings.</a:t>
            </a:r>
            <a:endParaRPr sz="1800">
              <a:solidFill>
                <a:srgbClr val="374151"/>
              </a:solidFill>
              <a:latin typeface="Maven Pro"/>
              <a:ea typeface="Maven Pro"/>
              <a:cs typeface="Maven Pro"/>
              <a:sym typeface="Maven Pro"/>
            </a:endParaRPr>
          </a:p>
          <a:p>
            <a:pPr indent="-342900" lvl="1" marL="914400" rtl="0" algn="l">
              <a:spcBef>
                <a:spcPts val="0"/>
              </a:spcBef>
              <a:spcAft>
                <a:spcPts val="0"/>
              </a:spcAft>
              <a:buClr>
                <a:srgbClr val="374151"/>
              </a:buClr>
              <a:buSzPts val="1800"/>
              <a:buFont typeface="Maven Pro"/>
              <a:buChar char="●"/>
            </a:pPr>
            <a:r>
              <a:rPr lang="en-GB" sz="1800">
                <a:solidFill>
                  <a:srgbClr val="374151"/>
                </a:solidFill>
                <a:latin typeface="Maven Pro"/>
                <a:ea typeface="Maven Pro"/>
                <a:cs typeface="Maven Pro"/>
                <a:sym typeface="Maven Pro"/>
              </a:rPr>
              <a:t>Model ensemble, combining Random Forest and LinearSVC, could boost accuracy.</a:t>
            </a:r>
            <a:endParaRPr sz="1800">
              <a:solidFill>
                <a:srgbClr val="374151"/>
              </a:solidFill>
              <a:latin typeface="Maven Pro"/>
              <a:ea typeface="Maven Pro"/>
              <a:cs typeface="Maven Pro"/>
              <a:sym typeface="Maven Pro"/>
            </a:endParaRPr>
          </a:p>
          <a:p>
            <a:pPr indent="-342900" lvl="1" marL="914400" rtl="0" algn="l">
              <a:spcBef>
                <a:spcPts val="0"/>
              </a:spcBef>
              <a:spcAft>
                <a:spcPts val="0"/>
              </a:spcAft>
              <a:buClr>
                <a:srgbClr val="374151"/>
              </a:buClr>
              <a:buSzPts val="1800"/>
              <a:buFont typeface="Maven Pro"/>
              <a:buChar char="●"/>
            </a:pPr>
            <a:r>
              <a:rPr lang="en-GB" sz="1800">
                <a:solidFill>
                  <a:srgbClr val="374151"/>
                </a:solidFill>
                <a:latin typeface="Maven Pro"/>
                <a:ea typeface="Maven Pro"/>
                <a:cs typeface="Maven Pro"/>
                <a:sym typeface="Maven Pro"/>
              </a:rPr>
              <a:t>Incorporating external data sources could provide richer context for predictions.</a:t>
            </a:r>
            <a:endParaRPr sz="1800">
              <a:solidFill>
                <a:srgbClr val="374151"/>
              </a:solidFill>
              <a:latin typeface="Maven Pro"/>
              <a:ea typeface="Maven Pro"/>
              <a:cs typeface="Maven Pro"/>
              <a:sym typeface="Maven Pro"/>
            </a:endParaRPr>
          </a:p>
          <a:p>
            <a:pPr indent="-342900" lvl="1" marL="914400" rtl="0" algn="l">
              <a:spcBef>
                <a:spcPts val="0"/>
              </a:spcBef>
              <a:spcAft>
                <a:spcPts val="0"/>
              </a:spcAft>
              <a:buClr>
                <a:srgbClr val="374151"/>
              </a:buClr>
              <a:buSzPts val="1800"/>
              <a:buFont typeface="Maven Pro"/>
              <a:buChar char="●"/>
            </a:pPr>
            <a:r>
              <a:rPr lang="en-GB" sz="1800">
                <a:solidFill>
                  <a:srgbClr val="374151"/>
                </a:solidFill>
                <a:latin typeface="Maven Pro"/>
                <a:ea typeface="Maven Pro"/>
                <a:cs typeface="Maven Pro"/>
                <a:sym typeface="Maven Pro"/>
              </a:rPr>
              <a:t>Advanced NLP techniques like sentiment analysis can further enrich text data.</a:t>
            </a:r>
            <a:endParaRPr sz="1800">
              <a:solidFill>
                <a:srgbClr val="374151"/>
              </a:solidFill>
              <a:latin typeface="Maven Pro"/>
              <a:ea typeface="Maven Pro"/>
              <a:cs typeface="Maven Pro"/>
              <a:sym typeface="Maven Pro"/>
            </a:endParaRPr>
          </a:p>
          <a:p>
            <a:pPr indent="-342900" lvl="1" marL="914400" rtl="0" algn="l">
              <a:spcBef>
                <a:spcPts val="0"/>
              </a:spcBef>
              <a:spcAft>
                <a:spcPts val="0"/>
              </a:spcAft>
              <a:buClr>
                <a:srgbClr val="374151"/>
              </a:buClr>
              <a:buSzPts val="1800"/>
              <a:buFont typeface="Maven Pro"/>
              <a:buChar char="●"/>
            </a:pPr>
            <a:r>
              <a:rPr lang="en-GB" sz="1800">
                <a:solidFill>
                  <a:srgbClr val="374151"/>
                </a:solidFill>
                <a:latin typeface="Maven Pro"/>
                <a:ea typeface="Maven Pro"/>
                <a:cs typeface="Maven Pro"/>
                <a:sym typeface="Maven Pro"/>
              </a:rPr>
              <a:t>Online deployment, multilingual support, and ethical considerations are key for growth.</a:t>
            </a:r>
            <a:endParaRPr sz="1800">
              <a:solidFill>
                <a:srgbClr val="374151"/>
              </a:solidFill>
              <a:latin typeface="Maven Pro"/>
              <a:ea typeface="Maven Pro"/>
              <a:cs typeface="Maven Pro"/>
              <a:sym typeface="Maven Pro"/>
            </a:endParaRPr>
          </a:p>
          <a:p>
            <a:pPr indent="0" lvl="0" marL="457200" rtl="0" algn="l">
              <a:spcBef>
                <a:spcPts val="1500"/>
              </a:spcBef>
              <a:spcAft>
                <a:spcPts val="0"/>
              </a:spcAft>
              <a:buNone/>
            </a:pPr>
            <a:r>
              <a:t/>
            </a:r>
            <a:endParaRPr sz="1800">
              <a:solidFill>
                <a:srgbClr val="374151"/>
              </a:solidFill>
              <a:latin typeface="Roboto"/>
              <a:ea typeface="Roboto"/>
              <a:cs typeface="Roboto"/>
              <a:sym typeface="Roboto"/>
            </a:endParaRPr>
          </a:p>
          <a:p>
            <a:pPr indent="0" lvl="0" marL="0" rtl="0" algn="l">
              <a:spcBef>
                <a:spcPts val="1500"/>
              </a:spcBef>
              <a:spcAft>
                <a:spcPts val="120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1"/>
          <p:cNvSpPr txBox="1"/>
          <p:nvPr>
            <p:ph type="title"/>
          </p:nvPr>
        </p:nvSpPr>
        <p:spPr>
          <a:xfrm>
            <a:off x="4442650" y="980400"/>
            <a:ext cx="3201000" cy="115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t>Thank You ! </a:t>
            </a:r>
            <a:endParaRPr sz="3600"/>
          </a:p>
        </p:txBody>
      </p:sp>
      <p:pic>
        <p:nvPicPr>
          <p:cNvPr id="433" name="Google Shape;433;p31"/>
          <p:cNvPicPr preferRelativeResize="0"/>
          <p:nvPr/>
        </p:nvPicPr>
        <p:blipFill>
          <a:blip r:embed="rId3">
            <a:alphaModFix/>
          </a:blip>
          <a:stretch>
            <a:fillRect/>
          </a:stretch>
        </p:blipFill>
        <p:spPr>
          <a:xfrm>
            <a:off x="1204475" y="798975"/>
            <a:ext cx="2533350" cy="253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615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rPr>
              <a:t>Unveiling the essence</a:t>
            </a:r>
            <a:endParaRPr sz="4400"/>
          </a:p>
        </p:txBody>
      </p:sp>
      <p:sp>
        <p:nvSpPr>
          <p:cNvPr id="284" name="Google Shape;284;p14"/>
          <p:cNvSpPr txBox="1"/>
          <p:nvPr>
            <p:ph idx="1" type="body"/>
          </p:nvPr>
        </p:nvSpPr>
        <p:spPr>
          <a:xfrm>
            <a:off x="803400" y="1755925"/>
            <a:ext cx="3768600" cy="2458200"/>
          </a:xfrm>
          <a:prstGeom prst="rect">
            <a:avLst/>
          </a:prstGeom>
        </p:spPr>
        <p:txBody>
          <a:bodyPr anchorCtr="0" anchor="t" bIns="91425" lIns="91425" spcFirstLastPara="1" rIns="91425" wrap="square" tIns="91425">
            <a:normAutofit fontScale="55000" lnSpcReduction="20000"/>
          </a:bodyPr>
          <a:lstStyle/>
          <a:p>
            <a:pPr indent="0" lvl="0" marL="0" rtl="0" algn="l">
              <a:spcBef>
                <a:spcPts val="1500"/>
              </a:spcBef>
              <a:spcAft>
                <a:spcPts val="0"/>
              </a:spcAft>
              <a:buNone/>
            </a:pPr>
            <a:r>
              <a:rPr lang="en-GB" sz="2900">
                <a:solidFill>
                  <a:srgbClr val="000000"/>
                </a:solidFill>
                <a:latin typeface="Maven Pro"/>
                <a:ea typeface="Maven Pro"/>
                <a:cs typeface="Maven Pro"/>
                <a:sym typeface="Maven Pro"/>
              </a:rPr>
              <a:t>Astrology, a timeless art, has always intrigued humanity with its celestial insights.Our project takes this ancient wisdom into the digital age by harnessing Python programming and machine learning techniques to predict Zodiac signs.</a:t>
            </a:r>
            <a:endParaRPr sz="2900">
              <a:solidFill>
                <a:srgbClr val="000000"/>
              </a:solidFill>
              <a:latin typeface="Maven Pro"/>
              <a:ea typeface="Maven Pro"/>
              <a:cs typeface="Maven Pro"/>
              <a:sym typeface="Maven Pro"/>
            </a:endParaRPr>
          </a:p>
          <a:p>
            <a:pPr indent="0" lvl="0" marL="0" rtl="0" algn="l">
              <a:spcBef>
                <a:spcPts val="1500"/>
              </a:spcBef>
              <a:spcAft>
                <a:spcPts val="0"/>
              </a:spcAft>
              <a:buNone/>
            </a:pPr>
            <a:r>
              <a:t/>
            </a:r>
            <a:endParaRPr sz="1800">
              <a:solidFill>
                <a:srgbClr val="000000"/>
              </a:solidFill>
              <a:latin typeface="Roboto"/>
              <a:ea typeface="Roboto"/>
              <a:cs typeface="Roboto"/>
              <a:sym typeface="Roboto"/>
            </a:endParaRPr>
          </a:p>
          <a:p>
            <a:pPr indent="0" lvl="0" marL="0" rtl="0" algn="l">
              <a:spcBef>
                <a:spcPts val="1500"/>
              </a:spcBef>
              <a:spcAft>
                <a:spcPts val="1200"/>
              </a:spcAft>
              <a:buNone/>
            </a:pPr>
            <a:r>
              <a:t/>
            </a:r>
            <a:endParaRPr>
              <a:latin typeface="Maven Pro"/>
              <a:ea typeface="Maven Pro"/>
              <a:cs typeface="Maven Pro"/>
              <a:sym typeface="Maven Pro"/>
            </a:endParaRPr>
          </a:p>
        </p:txBody>
      </p:sp>
      <p:pic>
        <p:nvPicPr>
          <p:cNvPr id="285" name="Google Shape;285;p14"/>
          <p:cNvPicPr preferRelativeResize="0"/>
          <p:nvPr/>
        </p:nvPicPr>
        <p:blipFill>
          <a:blip r:embed="rId3">
            <a:alphaModFix/>
          </a:blip>
          <a:stretch>
            <a:fillRect/>
          </a:stretch>
        </p:blipFill>
        <p:spPr>
          <a:xfrm>
            <a:off x="5090250" y="1428275"/>
            <a:ext cx="3863963" cy="2575975"/>
          </a:xfrm>
          <a:prstGeom prst="rect">
            <a:avLst/>
          </a:prstGeom>
          <a:noFill/>
          <a:ln>
            <a:noFill/>
          </a:ln>
        </p:spPr>
      </p:pic>
      <p:sp>
        <p:nvSpPr>
          <p:cNvPr id="286" name="Google Shape;286;p14"/>
          <p:cNvSpPr txBox="1"/>
          <p:nvPr/>
        </p:nvSpPr>
        <p:spPr>
          <a:xfrm>
            <a:off x="677500" y="4214125"/>
            <a:ext cx="8098200" cy="91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i="1" lang="en-GB">
                <a:latin typeface="Roboto"/>
                <a:ea typeface="Roboto"/>
                <a:cs typeface="Roboto"/>
                <a:sym typeface="Roboto"/>
              </a:rPr>
              <a:t>The core objective of this project is to utilize machine learning and natural language processing methods to forecast the astrological signs of bloggers by analyzing their written content.</a:t>
            </a:r>
            <a:endParaRPr i="1">
              <a:latin typeface="Lexend"/>
              <a:ea typeface="Lexend"/>
              <a:cs typeface="Lexend"/>
              <a:sym typeface="Lexend"/>
            </a:endParaRPr>
          </a:p>
          <a:p>
            <a:pPr indent="0" lvl="0" marL="0" rtl="0" algn="l">
              <a:spcBef>
                <a:spcPts val="1500"/>
              </a:spcBef>
              <a:spcAft>
                <a:spcPts val="0"/>
              </a:spcAft>
              <a:buNone/>
            </a:pPr>
            <a:r>
              <a:t/>
            </a: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161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133">
                <a:solidFill>
                  <a:srgbClr val="000000"/>
                </a:solidFill>
              </a:rPr>
              <a:t>Methodology</a:t>
            </a:r>
            <a:endParaRPr sz="3133">
              <a:solidFill>
                <a:srgbClr val="000000"/>
              </a:solidFill>
            </a:endParaRPr>
          </a:p>
          <a:p>
            <a:pPr indent="0" lvl="0" marL="0" rtl="0" algn="l">
              <a:spcBef>
                <a:spcPts val="0"/>
              </a:spcBef>
              <a:spcAft>
                <a:spcPts val="0"/>
              </a:spcAft>
              <a:buNone/>
            </a:pPr>
            <a:r>
              <a:t/>
            </a:r>
            <a:endParaRPr>
              <a:solidFill>
                <a:srgbClr val="000000"/>
              </a:solidFill>
            </a:endParaRPr>
          </a:p>
          <a:p>
            <a:pPr indent="0" lvl="0" marL="0" rtl="0" algn="just">
              <a:lnSpc>
                <a:spcPct val="150000"/>
              </a:lnSpc>
              <a:spcBef>
                <a:spcPts val="0"/>
              </a:spcBef>
              <a:spcAft>
                <a:spcPts val="0"/>
              </a:spcAft>
              <a:buNone/>
            </a:pPr>
            <a:r>
              <a:rPr b="0" lang="en-GB" sz="1522">
                <a:solidFill>
                  <a:srgbClr val="000000"/>
                </a:solidFill>
              </a:rPr>
              <a:t>OSEMN offers a structured approach that encompasses five essential stages, ensuring a comprehensive and effective exploration of the data:</a:t>
            </a:r>
            <a:endParaRPr b="0" sz="1522">
              <a:solidFill>
                <a:srgbClr val="000000"/>
              </a:solidFill>
            </a:endParaRPr>
          </a:p>
          <a:p>
            <a:pPr indent="0" lvl="0" marL="0" rtl="0" algn="l">
              <a:spcBef>
                <a:spcPts val="0"/>
              </a:spcBef>
              <a:spcAft>
                <a:spcPts val="0"/>
              </a:spcAft>
              <a:buNone/>
            </a:pPr>
            <a:r>
              <a:t/>
            </a:r>
            <a:endParaRPr>
              <a:solidFill>
                <a:srgbClr val="000000"/>
              </a:solidFill>
            </a:endParaRPr>
          </a:p>
        </p:txBody>
      </p:sp>
      <p:sp>
        <p:nvSpPr>
          <p:cNvPr id="292" name="Google Shape;292;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457200" rtl="0" algn="l">
              <a:spcBef>
                <a:spcPts val="1500"/>
              </a:spcBef>
              <a:spcAft>
                <a:spcPts val="0"/>
              </a:spcAft>
              <a:buNone/>
            </a:pPr>
            <a:r>
              <a:t/>
            </a:r>
            <a:endParaRPr sz="1200">
              <a:solidFill>
                <a:srgbClr val="374151"/>
              </a:solidFill>
              <a:latin typeface="Roboto"/>
              <a:ea typeface="Roboto"/>
              <a:cs typeface="Roboto"/>
              <a:sym typeface="Roboto"/>
            </a:endParaRPr>
          </a:p>
          <a:p>
            <a:pPr indent="0" lvl="0" marL="457200" rtl="0" algn="l">
              <a:spcBef>
                <a:spcPts val="1500"/>
              </a:spcBef>
              <a:spcAft>
                <a:spcPts val="1500"/>
              </a:spcAft>
              <a:buNone/>
            </a:pPr>
            <a:r>
              <a:t/>
            </a:r>
            <a:endParaRPr sz="1200">
              <a:solidFill>
                <a:srgbClr val="374151"/>
              </a:solidFill>
              <a:latin typeface="Roboto"/>
              <a:ea typeface="Roboto"/>
              <a:cs typeface="Roboto"/>
              <a:sym typeface="Roboto"/>
            </a:endParaRPr>
          </a:p>
        </p:txBody>
      </p:sp>
      <p:pic>
        <p:nvPicPr>
          <p:cNvPr id="293" name="Google Shape;293;p15"/>
          <p:cNvPicPr preferRelativeResize="0"/>
          <p:nvPr/>
        </p:nvPicPr>
        <p:blipFill rotWithShape="1">
          <a:blip r:embed="rId3">
            <a:alphaModFix/>
          </a:blip>
          <a:srcRect b="18500" l="2695" r="1039" t="11632"/>
          <a:stretch/>
        </p:blipFill>
        <p:spPr>
          <a:xfrm>
            <a:off x="1241963" y="2217375"/>
            <a:ext cx="6660074" cy="241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rPr>
              <a:t>Obtain: Business Understanding</a:t>
            </a:r>
            <a:endParaRPr>
              <a:solidFill>
                <a:srgbClr val="000000"/>
              </a:solidFill>
            </a:endParaRPr>
          </a:p>
        </p:txBody>
      </p:sp>
      <p:sp>
        <p:nvSpPr>
          <p:cNvPr id="299" name="Google Shape;299;p16"/>
          <p:cNvSpPr txBox="1"/>
          <p:nvPr>
            <p:ph idx="1" type="body"/>
          </p:nvPr>
        </p:nvSpPr>
        <p:spPr>
          <a:xfrm>
            <a:off x="1303800" y="1801100"/>
            <a:ext cx="3924300" cy="2933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GB" sz="1200">
                <a:solidFill>
                  <a:srgbClr val="000000"/>
                </a:solidFill>
                <a:latin typeface="Maven Pro"/>
                <a:ea typeface="Maven Pro"/>
                <a:cs typeface="Maven Pro"/>
                <a:sym typeface="Maven Pro"/>
              </a:rPr>
              <a:t> Businesses can unlock a range of valuable insights:</a:t>
            </a:r>
            <a:endParaRPr sz="1200">
              <a:solidFill>
                <a:srgbClr val="000000"/>
              </a:solidFill>
              <a:latin typeface="Maven Pro"/>
              <a:ea typeface="Maven Pro"/>
              <a:cs typeface="Maven Pro"/>
              <a:sym typeface="Maven Pro"/>
            </a:endParaRPr>
          </a:p>
          <a:p>
            <a:pPr indent="0" lvl="0" marL="457200" rtl="0" algn="just">
              <a:lnSpc>
                <a:spcPct val="150000"/>
              </a:lnSpc>
              <a:spcBef>
                <a:spcPts val="0"/>
              </a:spcBef>
              <a:spcAft>
                <a:spcPts val="0"/>
              </a:spcAft>
              <a:buNone/>
            </a:pPr>
            <a:r>
              <a:t/>
            </a:r>
            <a:endParaRPr sz="1200">
              <a:solidFill>
                <a:srgbClr val="000000"/>
              </a:solidFill>
              <a:latin typeface="Maven Pro"/>
              <a:ea typeface="Maven Pro"/>
              <a:cs typeface="Maven Pro"/>
              <a:sym typeface="Maven Pro"/>
            </a:endParaRPr>
          </a:p>
          <a:p>
            <a:pPr indent="-304800" lvl="0" marL="457200" rtl="0" algn="just">
              <a:lnSpc>
                <a:spcPct val="150000"/>
              </a:lnSpc>
              <a:spcBef>
                <a:spcPts val="0"/>
              </a:spcBef>
              <a:spcAft>
                <a:spcPts val="0"/>
              </a:spcAft>
              <a:buClr>
                <a:srgbClr val="000000"/>
              </a:buClr>
              <a:buSzPts val="1200"/>
              <a:buFont typeface="Maven Pro"/>
              <a:buChar char="●"/>
            </a:pPr>
            <a:r>
              <a:rPr lang="en-GB" sz="1200">
                <a:solidFill>
                  <a:srgbClr val="000000"/>
                </a:solidFill>
                <a:latin typeface="Maven Pro"/>
                <a:ea typeface="Maven Pro"/>
                <a:cs typeface="Maven Pro"/>
                <a:sym typeface="Maven Pro"/>
              </a:rPr>
              <a:t>Personalized Marketing</a:t>
            </a:r>
            <a:endParaRPr sz="1200">
              <a:solidFill>
                <a:srgbClr val="000000"/>
              </a:solidFill>
              <a:latin typeface="Maven Pro"/>
              <a:ea typeface="Maven Pro"/>
              <a:cs typeface="Maven Pro"/>
              <a:sym typeface="Maven Pro"/>
            </a:endParaRPr>
          </a:p>
          <a:p>
            <a:pPr indent="-304800" lvl="0" marL="457200" rtl="0" algn="just">
              <a:lnSpc>
                <a:spcPct val="150000"/>
              </a:lnSpc>
              <a:spcBef>
                <a:spcPts val="0"/>
              </a:spcBef>
              <a:spcAft>
                <a:spcPts val="0"/>
              </a:spcAft>
              <a:buClr>
                <a:srgbClr val="000000"/>
              </a:buClr>
              <a:buSzPts val="1200"/>
              <a:buFont typeface="Maven Pro"/>
              <a:buChar char="●"/>
            </a:pPr>
            <a:r>
              <a:rPr lang="en-GB" sz="1200">
                <a:solidFill>
                  <a:srgbClr val="000000"/>
                </a:solidFill>
                <a:latin typeface="Maven Pro"/>
                <a:ea typeface="Maven Pro"/>
                <a:cs typeface="Maven Pro"/>
                <a:sym typeface="Maven Pro"/>
              </a:rPr>
              <a:t>Content Recommendation</a:t>
            </a:r>
            <a:endParaRPr sz="1200">
              <a:solidFill>
                <a:srgbClr val="000000"/>
              </a:solidFill>
              <a:latin typeface="Maven Pro"/>
              <a:ea typeface="Maven Pro"/>
              <a:cs typeface="Maven Pro"/>
              <a:sym typeface="Maven Pro"/>
            </a:endParaRPr>
          </a:p>
          <a:p>
            <a:pPr indent="-304800" lvl="0" marL="457200" rtl="0" algn="just">
              <a:lnSpc>
                <a:spcPct val="150000"/>
              </a:lnSpc>
              <a:spcBef>
                <a:spcPts val="0"/>
              </a:spcBef>
              <a:spcAft>
                <a:spcPts val="0"/>
              </a:spcAft>
              <a:buClr>
                <a:srgbClr val="000000"/>
              </a:buClr>
              <a:buSzPts val="1200"/>
              <a:buFont typeface="Maven Pro"/>
              <a:buChar char="●"/>
            </a:pPr>
            <a:r>
              <a:rPr lang="en-GB" sz="1200">
                <a:solidFill>
                  <a:srgbClr val="000000"/>
                </a:solidFill>
                <a:latin typeface="Maven Pro"/>
                <a:ea typeface="Maven Pro"/>
                <a:cs typeface="Maven Pro"/>
                <a:sym typeface="Maven Pro"/>
              </a:rPr>
              <a:t>Product Development</a:t>
            </a:r>
            <a:endParaRPr sz="1200">
              <a:solidFill>
                <a:srgbClr val="000000"/>
              </a:solidFill>
              <a:latin typeface="Maven Pro"/>
              <a:ea typeface="Maven Pro"/>
              <a:cs typeface="Maven Pro"/>
              <a:sym typeface="Maven Pro"/>
            </a:endParaRPr>
          </a:p>
          <a:p>
            <a:pPr indent="-304800" lvl="0" marL="457200" rtl="0" algn="just">
              <a:lnSpc>
                <a:spcPct val="150000"/>
              </a:lnSpc>
              <a:spcBef>
                <a:spcPts val="0"/>
              </a:spcBef>
              <a:spcAft>
                <a:spcPts val="0"/>
              </a:spcAft>
              <a:buClr>
                <a:srgbClr val="000000"/>
              </a:buClr>
              <a:buSzPts val="1200"/>
              <a:buFont typeface="Maven Pro"/>
              <a:buChar char="●"/>
            </a:pPr>
            <a:r>
              <a:rPr lang="en-GB" sz="1200">
                <a:solidFill>
                  <a:srgbClr val="000000"/>
                </a:solidFill>
                <a:latin typeface="Maven Pro"/>
                <a:ea typeface="Maven Pro"/>
                <a:cs typeface="Maven Pro"/>
                <a:sym typeface="Maven Pro"/>
              </a:rPr>
              <a:t>Custome</a:t>
            </a:r>
            <a:r>
              <a:rPr lang="en-GB" sz="1200">
                <a:solidFill>
                  <a:srgbClr val="000000"/>
                </a:solidFill>
                <a:latin typeface="Maven Pro"/>
                <a:ea typeface="Maven Pro"/>
                <a:cs typeface="Maven Pro"/>
                <a:sym typeface="Maven Pro"/>
              </a:rPr>
              <a:t>r </a:t>
            </a:r>
            <a:r>
              <a:rPr lang="en-GB" sz="1200">
                <a:solidFill>
                  <a:srgbClr val="000000"/>
                </a:solidFill>
                <a:latin typeface="Maven Pro"/>
                <a:ea typeface="Maven Pro"/>
                <a:cs typeface="Maven Pro"/>
                <a:sym typeface="Maven Pro"/>
              </a:rPr>
              <a:t>Relationship Management</a:t>
            </a:r>
            <a:endParaRPr sz="1200">
              <a:solidFill>
                <a:srgbClr val="000000"/>
              </a:solidFill>
              <a:latin typeface="Maven Pro"/>
              <a:ea typeface="Maven Pro"/>
              <a:cs typeface="Maven Pro"/>
              <a:sym typeface="Maven Pro"/>
            </a:endParaRPr>
          </a:p>
          <a:p>
            <a:pPr indent="-304800" lvl="0" marL="457200" rtl="0" algn="just">
              <a:lnSpc>
                <a:spcPct val="150000"/>
              </a:lnSpc>
              <a:spcBef>
                <a:spcPts val="0"/>
              </a:spcBef>
              <a:spcAft>
                <a:spcPts val="0"/>
              </a:spcAft>
              <a:buClr>
                <a:srgbClr val="000000"/>
              </a:buClr>
              <a:buSzPts val="1200"/>
              <a:buFont typeface="Maven Pro"/>
              <a:buChar char="●"/>
            </a:pPr>
            <a:r>
              <a:rPr lang="en-GB" sz="1200">
                <a:solidFill>
                  <a:srgbClr val="000000"/>
                </a:solidFill>
                <a:latin typeface="Maven Pro"/>
                <a:ea typeface="Maven Pro"/>
                <a:cs typeface="Maven Pro"/>
                <a:sym typeface="Maven Pro"/>
              </a:rPr>
              <a:t>Market Segmentation</a:t>
            </a:r>
            <a:endParaRPr sz="1200">
              <a:solidFill>
                <a:srgbClr val="000000"/>
              </a:solidFill>
              <a:latin typeface="Maven Pro"/>
              <a:ea typeface="Maven Pro"/>
              <a:cs typeface="Maven Pro"/>
              <a:sym typeface="Maven Pro"/>
            </a:endParaRPr>
          </a:p>
          <a:p>
            <a:pPr indent="-304800" lvl="0" marL="457200" rtl="0" algn="just">
              <a:lnSpc>
                <a:spcPct val="150000"/>
              </a:lnSpc>
              <a:spcBef>
                <a:spcPts val="0"/>
              </a:spcBef>
              <a:spcAft>
                <a:spcPts val="0"/>
              </a:spcAft>
              <a:buClr>
                <a:srgbClr val="000000"/>
              </a:buClr>
              <a:buSzPts val="1200"/>
              <a:buFont typeface="Maven Pro"/>
              <a:buChar char="●"/>
            </a:pPr>
            <a:r>
              <a:rPr lang="en-GB" sz="1200">
                <a:solidFill>
                  <a:srgbClr val="000000"/>
                </a:solidFill>
                <a:latin typeface="Maven Pro"/>
                <a:ea typeface="Maven Pro"/>
                <a:cs typeface="Maven Pro"/>
                <a:sym typeface="Maven Pro"/>
              </a:rPr>
              <a:t>Competitive Edge</a:t>
            </a:r>
            <a:endParaRPr sz="1200">
              <a:solidFill>
                <a:srgbClr val="000000"/>
              </a:solidFill>
              <a:latin typeface="Maven Pro"/>
              <a:ea typeface="Maven Pro"/>
              <a:cs typeface="Maven Pro"/>
              <a:sym typeface="Maven Pro"/>
            </a:endParaRPr>
          </a:p>
          <a:p>
            <a:pPr indent="-304800" lvl="0" marL="457200" rtl="0" algn="just">
              <a:lnSpc>
                <a:spcPct val="150000"/>
              </a:lnSpc>
              <a:spcBef>
                <a:spcPts val="0"/>
              </a:spcBef>
              <a:spcAft>
                <a:spcPts val="0"/>
              </a:spcAft>
              <a:buClr>
                <a:srgbClr val="000000"/>
              </a:buClr>
              <a:buSzPts val="1200"/>
              <a:buFont typeface="Maven Pro"/>
              <a:buChar char="●"/>
            </a:pPr>
            <a:r>
              <a:rPr lang="en-GB" sz="1200">
                <a:solidFill>
                  <a:srgbClr val="000000"/>
                </a:solidFill>
                <a:latin typeface="Maven Pro"/>
                <a:ea typeface="Maven Pro"/>
                <a:cs typeface="Maven Pro"/>
                <a:sym typeface="Maven Pro"/>
              </a:rPr>
              <a:t>Content Creation</a:t>
            </a:r>
            <a:endParaRPr sz="1200">
              <a:solidFill>
                <a:srgbClr val="000000"/>
              </a:solidFill>
              <a:latin typeface="Maven Pro"/>
              <a:ea typeface="Maven Pro"/>
              <a:cs typeface="Maven Pro"/>
              <a:sym typeface="Maven Pro"/>
            </a:endParaRPr>
          </a:p>
        </p:txBody>
      </p:sp>
      <p:pic>
        <p:nvPicPr>
          <p:cNvPr id="300" name="Google Shape;300;p16"/>
          <p:cNvPicPr preferRelativeResize="0"/>
          <p:nvPr/>
        </p:nvPicPr>
        <p:blipFill>
          <a:blip r:embed="rId3">
            <a:alphaModFix/>
          </a:blip>
          <a:stretch>
            <a:fillRect/>
          </a:stretch>
        </p:blipFill>
        <p:spPr>
          <a:xfrm>
            <a:off x="5228100" y="2126688"/>
            <a:ext cx="3689425" cy="228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17"/>
          <p:cNvSpPr txBox="1"/>
          <p:nvPr>
            <p:ph type="title"/>
          </p:nvPr>
        </p:nvSpPr>
        <p:spPr>
          <a:xfrm>
            <a:off x="1382050" y="596850"/>
            <a:ext cx="6925800" cy="6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 Understanding </a:t>
            </a:r>
            <a:endParaRPr/>
          </a:p>
          <a:p>
            <a:pPr indent="0" lvl="0" marL="0" rtl="0" algn="ctr">
              <a:spcBef>
                <a:spcPts val="0"/>
              </a:spcBef>
              <a:spcAft>
                <a:spcPts val="0"/>
              </a:spcAft>
              <a:buNone/>
            </a:pPr>
            <a:r>
              <a:t/>
            </a:r>
            <a:endParaRPr/>
          </a:p>
        </p:txBody>
      </p:sp>
      <p:sp>
        <p:nvSpPr>
          <p:cNvPr id="306" name="Google Shape;306;p17"/>
          <p:cNvSpPr txBox="1"/>
          <p:nvPr>
            <p:ph idx="1" type="body"/>
          </p:nvPr>
        </p:nvSpPr>
        <p:spPr>
          <a:xfrm>
            <a:off x="921775" y="1066525"/>
            <a:ext cx="6018000" cy="3492300"/>
          </a:xfrm>
          <a:prstGeom prst="rect">
            <a:avLst/>
          </a:prstGeom>
        </p:spPr>
        <p:txBody>
          <a:bodyPr anchorCtr="0" anchor="t" bIns="91425" lIns="91425" spcFirstLastPara="1" rIns="91425" wrap="square" tIns="91425">
            <a:noAutofit/>
          </a:bodyPr>
          <a:lstStyle/>
          <a:p>
            <a:pPr indent="0" lvl="0" marL="0" marR="0" rtl="0" algn="just">
              <a:lnSpc>
                <a:spcPct val="150000"/>
              </a:lnSpc>
              <a:spcBef>
                <a:spcPts val="1500"/>
              </a:spcBef>
              <a:spcAft>
                <a:spcPts val="0"/>
              </a:spcAft>
              <a:buNone/>
            </a:pPr>
            <a:r>
              <a:t/>
            </a:r>
            <a:endParaRPr b="1" sz="1025">
              <a:solidFill>
                <a:srgbClr val="000000"/>
              </a:solidFill>
              <a:latin typeface="Maven Pro"/>
              <a:ea typeface="Maven Pro"/>
              <a:cs typeface="Maven Pro"/>
              <a:sym typeface="Maven Pro"/>
            </a:endParaRPr>
          </a:p>
          <a:p>
            <a:pPr indent="-300080" lvl="0" marL="457200" marR="0" rtl="0" algn="just">
              <a:lnSpc>
                <a:spcPct val="150000"/>
              </a:lnSpc>
              <a:spcBef>
                <a:spcPts val="1500"/>
              </a:spcBef>
              <a:spcAft>
                <a:spcPts val="0"/>
              </a:spcAft>
              <a:buClr>
                <a:srgbClr val="000000"/>
              </a:buClr>
              <a:buSzPts val="1126"/>
              <a:buFont typeface="Maven Pro"/>
              <a:buChar char="●"/>
            </a:pPr>
            <a:r>
              <a:rPr lang="en-GB" sz="1125">
                <a:solidFill>
                  <a:srgbClr val="000000"/>
                </a:solidFill>
                <a:latin typeface="Maven Pro"/>
                <a:ea typeface="Maven Pro"/>
                <a:cs typeface="Maven Pro"/>
                <a:sym typeface="Maven Pro"/>
              </a:rPr>
              <a:t>Proper</a:t>
            </a:r>
            <a:r>
              <a:rPr lang="en-GB" sz="1125">
                <a:solidFill>
                  <a:srgbClr val="000000"/>
                </a:solidFill>
                <a:latin typeface="Maven Pro"/>
                <a:ea typeface="Maven Pro"/>
                <a:cs typeface="Maven Pro"/>
                <a:sym typeface="Maven Pro"/>
              </a:rPr>
              <a:t> </a:t>
            </a:r>
            <a:r>
              <a:rPr lang="en-GB" sz="1125">
                <a:solidFill>
                  <a:srgbClr val="000000"/>
                </a:solidFill>
                <a:latin typeface="Maven Pro"/>
                <a:ea typeface="Maven Pro"/>
                <a:cs typeface="Maven Pro"/>
                <a:sym typeface="Maven Pro"/>
              </a:rPr>
              <a:t>dataset comprehension ensures accurate insights and valid conclusions.</a:t>
            </a:r>
            <a:endParaRPr sz="1125">
              <a:solidFill>
                <a:srgbClr val="000000"/>
              </a:solidFill>
              <a:latin typeface="Maven Pro"/>
              <a:ea typeface="Maven Pro"/>
              <a:cs typeface="Maven Pro"/>
              <a:sym typeface="Maven Pro"/>
            </a:endParaRPr>
          </a:p>
          <a:p>
            <a:pPr indent="-300080" lvl="0" marL="457200" marR="0" rtl="0" algn="just">
              <a:lnSpc>
                <a:spcPct val="150000"/>
              </a:lnSpc>
              <a:spcBef>
                <a:spcPts val="0"/>
              </a:spcBef>
              <a:spcAft>
                <a:spcPts val="0"/>
              </a:spcAft>
              <a:buClr>
                <a:srgbClr val="000000"/>
              </a:buClr>
              <a:buSzPts val="1126"/>
              <a:buFont typeface="Maven Pro"/>
              <a:buChar char="●"/>
            </a:pPr>
            <a:r>
              <a:rPr lang="en-GB" sz="1125">
                <a:solidFill>
                  <a:srgbClr val="000000"/>
                </a:solidFill>
                <a:latin typeface="Maven Pro"/>
                <a:ea typeface="Maven Pro"/>
                <a:cs typeface="Maven Pro"/>
                <a:sym typeface="Maven Pro"/>
              </a:rPr>
              <a:t>Understanding data helps allocate resources efficiently, saving time and effort.</a:t>
            </a:r>
            <a:endParaRPr sz="1125">
              <a:solidFill>
                <a:srgbClr val="000000"/>
              </a:solidFill>
              <a:latin typeface="Maven Pro"/>
              <a:ea typeface="Maven Pro"/>
              <a:cs typeface="Maven Pro"/>
              <a:sym typeface="Maven Pro"/>
            </a:endParaRPr>
          </a:p>
          <a:p>
            <a:pPr indent="-300080" lvl="0" marL="457200" marR="0" rtl="0" algn="just">
              <a:lnSpc>
                <a:spcPct val="150000"/>
              </a:lnSpc>
              <a:spcBef>
                <a:spcPts val="0"/>
              </a:spcBef>
              <a:spcAft>
                <a:spcPts val="0"/>
              </a:spcAft>
              <a:buClr>
                <a:srgbClr val="000000"/>
              </a:buClr>
              <a:buSzPts val="1126"/>
              <a:buFont typeface="Maven Pro"/>
              <a:buChar char="●"/>
            </a:pPr>
            <a:r>
              <a:rPr lang="en-GB" sz="1125">
                <a:solidFill>
                  <a:srgbClr val="000000"/>
                </a:solidFill>
                <a:latin typeface="Maven Pro"/>
                <a:ea typeface="Maven Pro"/>
                <a:cs typeface="Maven Pro"/>
                <a:sym typeface="Maven Pro"/>
              </a:rPr>
              <a:t>Insights from dataset understanding lead to informed and confident decision-making.</a:t>
            </a:r>
            <a:endParaRPr sz="1125">
              <a:solidFill>
                <a:srgbClr val="000000"/>
              </a:solidFill>
              <a:latin typeface="Maven Pro"/>
              <a:ea typeface="Maven Pro"/>
              <a:cs typeface="Maven Pro"/>
              <a:sym typeface="Maven Pro"/>
            </a:endParaRPr>
          </a:p>
          <a:p>
            <a:pPr indent="-300080" lvl="0" marL="457200" marR="0" rtl="0" algn="just">
              <a:lnSpc>
                <a:spcPct val="150000"/>
              </a:lnSpc>
              <a:spcBef>
                <a:spcPts val="0"/>
              </a:spcBef>
              <a:spcAft>
                <a:spcPts val="0"/>
              </a:spcAft>
              <a:buClr>
                <a:srgbClr val="000000"/>
              </a:buClr>
              <a:buSzPts val="1126"/>
              <a:buFont typeface="Maven Pro"/>
              <a:buChar char="●"/>
            </a:pPr>
            <a:r>
              <a:rPr lang="en-GB" sz="1125">
                <a:solidFill>
                  <a:srgbClr val="000000"/>
                </a:solidFill>
                <a:latin typeface="Maven Pro"/>
                <a:ea typeface="Maven Pro"/>
                <a:cs typeface="Maven Pro"/>
                <a:sym typeface="Maven Pro"/>
              </a:rPr>
              <a:t>Recognizing biases in data allows for fairer and more ethical outcomes.</a:t>
            </a:r>
            <a:endParaRPr sz="1125">
              <a:solidFill>
                <a:srgbClr val="000000"/>
              </a:solidFill>
              <a:latin typeface="Maven Pro"/>
              <a:ea typeface="Maven Pro"/>
              <a:cs typeface="Maven Pro"/>
              <a:sym typeface="Maven Pro"/>
            </a:endParaRPr>
          </a:p>
          <a:p>
            <a:pPr indent="-300080" lvl="0" marL="457200" marR="0" rtl="0" algn="just">
              <a:lnSpc>
                <a:spcPct val="150000"/>
              </a:lnSpc>
              <a:spcBef>
                <a:spcPts val="0"/>
              </a:spcBef>
              <a:spcAft>
                <a:spcPts val="0"/>
              </a:spcAft>
              <a:buClr>
                <a:srgbClr val="000000"/>
              </a:buClr>
              <a:buSzPts val="1126"/>
              <a:buFont typeface="Maven Pro"/>
              <a:buChar char="●"/>
            </a:pPr>
            <a:r>
              <a:rPr lang="en-GB" sz="1125">
                <a:solidFill>
                  <a:srgbClr val="000000"/>
                </a:solidFill>
                <a:latin typeface="Maven Pro"/>
                <a:ea typeface="Maven Pro"/>
                <a:cs typeface="Maven Pro"/>
                <a:sym typeface="Maven Pro"/>
              </a:rPr>
              <a:t>Dataset understanding aligns models with real-world scenarios, improving their relevance.</a:t>
            </a:r>
            <a:endParaRPr sz="1125">
              <a:solidFill>
                <a:srgbClr val="000000"/>
              </a:solidFill>
              <a:latin typeface="Maven Pro"/>
              <a:ea typeface="Maven Pro"/>
              <a:cs typeface="Maven Pro"/>
              <a:sym typeface="Maven Pro"/>
            </a:endParaRPr>
          </a:p>
          <a:p>
            <a:pPr indent="-300080" lvl="0" marL="457200" marR="0" rtl="0" algn="just">
              <a:lnSpc>
                <a:spcPct val="150000"/>
              </a:lnSpc>
              <a:spcBef>
                <a:spcPts val="0"/>
              </a:spcBef>
              <a:spcAft>
                <a:spcPts val="0"/>
              </a:spcAft>
              <a:buClr>
                <a:srgbClr val="000000"/>
              </a:buClr>
              <a:buSzPts val="1126"/>
              <a:buFont typeface="Maven Pro"/>
              <a:buChar char="●"/>
            </a:pPr>
            <a:r>
              <a:rPr lang="en-GB" sz="1125">
                <a:solidFill>
                  <a:srgbClr val="000000"/>
                </a:solidFill>
                <a:latin typeface="Maven Pro"/>
                <a:ea typeface="Maven Pro"/>
                <a:cs typeface="Maven Pro"/>
                <a:sym typeface="Maven Pro"/>
              </a:rPr>
              <a:t>Identify potential risks associated with using the data, such as legal, ethical, or privacy concerns.</a:t>
            </a:r>
            <a:endParaRPr sz="1125">
              <a:solidFill>
                <a:srgbClr val="000000"/>
              </a:solidFill>
              <a:latin typeface="Maven Pro"/>
              <a:ea typeface="Maven Pro"/>
              <a:cs typeface="Maven Pro"/>
              <a:sym typeface="Maven Pro"/>
            </a:endParaRPr>
          </a:p>
          <a:p>
            <a:pPr indent="-300080" lvl="0" marL="457200" marR="0" rtl="0" algn="just">
              <a:lnSpc>
                <a:spcPct val="150000"/>
              </a:lnSpc>
              <a:spcBef>
                <a:spcPts val="0"/>
              </a:spcBef>
              <a:spcAft>
                <a:spcPts val="0"/>
              </a:spcAft>
              <a:buClr>
                <a:srgbClr val="000000"/>
              </a:buClr>
              <a:buSzPts val="1126"/>
              <a:buFont typeface="Maven Pro"/>
              <a:buChar char="●"/>
            </a:pPr>
            <a:r>
              <a:rPr lang="en-GB" sz="1125">
                <a:solidFill>
                  <a:srgbClr val="000000"/>
                </a:solidFill>
                <a:latin typeface="Maven Pro"/>
                <a:ea typeface="Maven Pro"/>
                <a:cs typeface="Maven Pro"/>
                <a:sym typeface="Maven Pro"/>
              </a:rPr>
              <a:t>Informed hypothesis based on understanding of dataset as a result enabling more effective analysis</a:t>
            </a:r>
            <a:endParaRPr sz="1125">
              <a:solidFill>
                <a:srgbClr val="000000"/>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1247375" y="620475"/>
            <a:ext cx="7239600" cy="2016600"/>
          </a:xfrm>
          <a:prstGeom prst="rect">
            <a:avLst/>
          </a:prstGeom>
        </p:spPr>
        <p:txBody>
          <a:bodyPr anchorCtr="0" anchor="t" bIns="91425" lIns="91425" spcFirstLastPara="1" rIns="91425" wrap="square" tIns="91425">
            <a:normAutofit fontScale="90000"/>
          </a:bodyPr>
          <a:lstStyle/>
          <a:p>
            <a:pPr indent="-311150" lvl="0" marL="457200" marR="0" rtl="0" algn="just">
              <a:lnSpc>
                <a:spcPct val="115000"/>
              </a:lnSpc>
              <a:spcBef>
                <a:spcPts val="1500"/>
              </a:spcBef>
              <a:spcAft>
                <a:spcPts val="0"/>
              </a:spcAft>
              <a:buClr>
                <a:srgbClr val="000000"/>
              </a:buClr>
              <a:buSzPct val="100000"/>
              <a:buFont typeface="Maven Pro"/>
              <a:buChar char="●"/>
            </a:pPr>
            <a:r>
              <a:rPr b="0" lang="en-GB" sz="1444">
                <a:solidFill>
                  <a:srgbClr val="000000"/>
                </a:solidFill>
              </a:rPr>
              <a:t>Our dataset originates from Kaggle, a respected platform known for sharing datasets within the data science and machine learning domain.</a:t>
            </a:r>
            <a:endParaRPr b="0" sz="1444">
              <a:solidFill>
                <a:srgbClr val="000000"/>
              </a:solidFill>
            </a:endParaRPr>
          </a:p>
          <a:p>
            <a:pPr indent="-311150" lvl="0" marL="457200" marR="0" rtl="0" algn="just">
              <a:lnSpc>
                <a:spcPct val="115000"/>
              </a:lnSpc>
              <a:spcBef>
                <a:spcPts val="0"/>
              </a:spcBef>
              <a:spcAft>
                <a:spcPts val="0"/>
              </a:spcAft>
              <a:buClr>
                <a:srgbClr val="000000"/>
              </a:buClr>
              <a:buSzPct val="100000"/>
              <a:buFont typeface="Maven Pro"/>
              <a:buChar char="●"/>
            </a:pPr>
            <a:r>
              <a:rPr b="0" lang="en-GB" sz="1444">
                <a:solidFill>
                  <a:srgbClr val="000000"/>
                </a:solidFill>
              </a:rPr>
              <a:t>Kaggle serves as a reliable hub where data enthusiasts share datasets, making valuable resources accessible to the community.</a:t>
            </a:r>
            <a:endParaRPr b="0" sz="1444">
              <a:solidFill>
                <a:srgbClr val="000000"/>
              </a:solidFill>
            </a:endParaRPr>
          </a:p>
          <a:p>
            <a:pPr indent="-311150" lvl="0" marL="457200" marR="0" rtl="0" algn="just">
              <a:lnSpc>
                <a:spcPct val="115000"/>
              </a:lnSpc>
              <a:spcBef>
                <a:spcPts val="0"/>
              </a:spcBef>
              <a:spcAft>
                <a:spcPts val="0"/>
              </a:spcAft>
              <a:buClr>
                <a:srgbClr val="000000"/>
              </a:buClr>
              <a:buSzPct val="100000"/>
              <a:buFont typeface="Maven Pro"/>
              <a:buChar char="●"/>
            </a:pPr>
            <a:r>
              <a:rPr b="0" lang="en-GB" sz="1444">
                <a:solidFill>
                  <a:srgbClr val="000000"/>
                </a:solidFill>
              </a:rPr>
              <a:t>For our zodiac sign prediction project, we've specifically chosen a dataset from Kaggle that aligns seamlessly with our objectives.</a:t>
            </a:r>
            <a:endParaRPr b="0" sz="1444">
              <a:solidFill>
                <a:srgbClr val="000000"/>
              </a:solidFill>
            </a:endParaRPr>
          </a:p>
          <a:p>
            <a:pPr indent="0" lvl="0" marL="457200" marR="0" rtl="0" algn="just">
              <a:lnSpc>
                <a:spcPct val="115000"/>
              </a:lnSpc>
              <a:spcBef>
                <a:spcPts val="1500"/>
              </a:spcBef>
              <a:spcAft>
                <a:spcPts val="0"/>
              </a:spcAft>
              <a:buNone/>
            </a:pPr>
            <a:r>
              <a:rPr b="0" lang="en-GB" sz="1666"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https://www.kaggle.com/datasets/rtatman/blog-authorship-corpus</a:t>
            </a:r>
            <a:endParaRPr b="0" sz="1666">
              <a:solidFill>
                <a:srgbClr val="000000"/>
              </a:solidFill>
              <a:latin typeface="Times New Roman"/>
              <a:ea typeface="Times New Roman"/>
              <a:cs typeface="Times New Roman"/>
              <a:sym typeface="Times New Roman"/>
            </a:endParaRPr>
          </a:p>
          <a:p>
            <a:pPr indent="0" lvl="0" marL="0" rtl="0" algn="just">
              <a:lnSpc>
                <a:spcPct val="150000"/>
              </a:lnSpc>
              <a:spcBef>
                <a:spcPts val="1500"/>
              </a:spcBef>
              <a:spcAft>
                <a:spcPts val="0"/>
              </a:spcAft>
              <a:buNone/>
            </a:pPr>
            <a:r>
              <a:t/>
            </a:r>
            <a:endParaRPr b="0" sz="155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0" sz="155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0" sz="155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0" sz="1550">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b="0" sz="1550">
              <a:solidFill>
                <a:srgbClr val="000000"/>
              </a:solidFill>
              <a:latin typeface="Times New Roman"/>
              <a:ea typeface="Times New Roman"/>
              <a:cs typeface="Times New Roman"/>
              <a:sym typeface="Times New Roman"/>
            </a:endParaRPr>
          </a:p>
          <a:p>
            <a:pPr indent="0" lvl="0" marL="457200" marR="0" rtl="0" algn="just">
              <a:lnSpc>
                <a:spcPct val="115000"/>
              </a:lnSpc>
              <a:spcBef>
                <a:spcPts val="1500"/>
              </a:spcBef>
              <a:spcAft>
                <a:spcPts val="0"/>
              </a:spcAft>
              <a:buNone/>
            </a:pPr>
            <a:r>
              <a:t/>
            </a:r>
            <a:endParaRPr b="0" sz="1608">
              <a:solidFill>
                <a:srgbClr val="000000"/>
              </a:solidFill>
            </a:endParaRPr>
          </a:p>
          <a:p>
            <a:pPr indent="0" lvl="0" marL="457200" marR="0" rtl="0" algn="just">
              <a:lnSpc>
                <a:spcPct val="115000"/>
              </a:lnSpc>
              <a:spcBef>
                <a:spcPts val="1500"/>
              </a:spcBef>
              <a:spcAft>
                <a:spcPts val="0"/>
              </a:spcAft>
              <a:buNone/>
            </a:pPr>
            <a:r>
              <a:t/>
            </a:r>
            <a:endParaRPr b="0" sz="1608">
              <a:solidFill>
                <a:srgbClr val="000000"/>
              </a:solidFill>
            </a:endParaRPr>
          </a:p>
          <a:p>
            <a:pPr indent="0" lvl="0" marL="457200" marR="0" rtl="0" algn="just">
              <a:lnSpc>
                <a:spcPct val="115000"/>
              </a:lnSpc>
              <a:spcBef>
                <a:spcPts val="1500"/>
              </a:spcBef>
              <a:spcAft>
                <a:spcPts val="1500"/>
              </a:spcAft>
              <a:buNone/>
            </a:pPr>
            <a:r>
              <a:t/>
            </a:r>
            <a:endParaRPr b="0" sz="1608">
              <a:solidFill>
                <a:srgbClr val="000000"/>
              </a:solidFill>
            </a:endParaRPr>
          </a:p>
        </p:txBody>
      </p:sp>
      <p:pic>
        <p:nvPicPr>
          <p:cNvPr id="312" name="Google Shape;312;p18"/>
          <p:cNvPicPr preferRelativeResize="0"/>
          <p:nvPr/>
        </p:nvPicPr>
        <p:blipFill>
          <a:blip r:embed="rId4">
            <a:alphaModFix/>
          </a:blip>
          <a:stretch>
            <a:fillRect/>
          </a:stretch>
        </p:blipFill>
        <p:spPr>
          <a:xfrm>
            <a:off x="692225" y="2767675"/>
            <a:ext cx="7990851" cy="2160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875175" y="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sz="3133"/>
          </a:p>
          <a:p>
            <a:pPr indent="0" lvl="0" marL="0" rtl="0" algn="l">
              <a:spcBef>
                <a:spcPts val="0"/>
              </a:spcBef>
              <a:spcAft>
                <a:spcPts val="0"/>
              </a:spcAft>
              <a:buNone/>
            </a:pPr>
            <a:r>
              <a:t/>
            </a:r>
            <a:endParaRPr/>
          </a:p>
        </p:txBody>
      </p:sp>
      <p:sp>
        <p:nvSpPr>
          <p:cNvPr id="318" name="Google Shape;318;p19"/>
          <p:cNvSpPr txBox="1"/>
          <p:nvPr>
            <p:ph idx="1" type="body"/>
          </p:nvPr>
        </p:nvSpPr>
        <p:spPr>
          <a:xfrm>
            <a:off x="1231075" y="614550"/>
            <a:ext cx="7496700" cy="4248300"/>
          </a:xfrm>
          <a:prstGeom prst="rect">
            <a:avLst/>
          </a:prstGeom>
        </p:spPr>
        <p:txBody>
          <a:bodyPr anchorCtr="0" anchor="t" bIns="91425" lIns="91425" spcFirstLastPara="1" rIns="91425" wrap="square" tIns="91425">
            <a:normAutofit lnSpcReduction="10000"/>
          </a:bodyPr>
          <a:lstStyle/>
          <a:p>
            <a:pPr indent="0" lvl="0" marL="0" rtl="0" algn="just">
              <a:lnSpc>
                <a:spcPct val="150000"/>
              </a:lnSpc>
              <a:spcBef>
                <a:spcPts val="1800"/>
              </a:spcBef>
              <a:spcAft>
                <a:spcPts val="0"/>
              </a:spcAft>
              <a:buNone/>
            </a:pPr>
            <a:r>
              <a:rPr b="1" lang="en-GB" sz="2800">
                <a:solidFill>
                  <a:srgbClr val="000000"/>
                </a:solidFill>
                <a:latin typeface="Maven Pro"/>
                <a:ea typeface="Maven Pro"/>
                <a:cs typeface="Maven Pro"/>
                <a:sym typeface="Maven Pro"/>
              </a:rPr>
              <a:t>Why this dataset?</a:t>
            </a:r>
            <a:endParaRPr b="1" sz="2800">
              <a:solidFill>
                <a:srgbClr val="000000"/>
              </a:solidFill>
              <a:latin typeface="Maven Pro"/>
              <a:ea typeface="Maven Pro"/>
              <a:cs typeface="Maven Pro"/>
              <a:sym typeface="Maven Pro"/>
            </a:endParaRPr>
          </a:p>
          <a:p>
            <a:pPr indent="-317500" lvl="0" marL="457200" rtl="0" algn="l">
              <a:spcBef>
                <a:spcPts val="600"/>
              </a:spcBef>
              <a:spcAft>
                <a:spcPts val="0"/>
              </a:spcAft>
              <a:buClr>
                <a:srgbClr val="000000"/>
              </a:buClr>
              <a:buSzPts val="1400"/>
              <a:buFont typeface="Maven Pro"/>
              <a:buChar char="●"/>
            </a:pPr>
            <a:r>
              <a:rPr b="1" lang="en-GB" sz="1400">
                <a:solidFill>
                  <a:srgbClr val="000000"/>
                </a:solidFill>
                <a:latin typeface="Maven Pro"/>
                <a:ea typeface="Maven Pro"/>
                <a:cs typeface="Maven Pro"/>
                <a:sym typeface="Maven Pro"/>
              </a:rPr>
              <a:t>Data Source Authenticity:</a:t>
            </a:r>
            <a:r>
              <a:rPr lang="en-GB" sz="1400">
                <a:solidFill>
                  <a:srgbClr val="000000"/>
                </a:solidFill>
                <a:latin typeface="Maven Pro"/>
                <a:ea typeface="Maven Pro"/>
                <a:cs typeface="Maven Pro"/>
                <a:sym typeface="Maven Pro"/>
              </a:rPr>
              <a:t> Ensuring the authenticity of the data source is essential to maintain the integrity of the project.</a:t>
            </a:r>
            <a:endParaRPr sz="1400">
              <a:solidFill>
                <a:srgbClr val="000000"/>
              </a:solidFill>
              <a:latin typeface="Maven Pro"/>
              <a:ea typeface="Maven Pro"/>
              <a:cs typeface="Maven Pro"/>
              <a:sym typeface="Maven Pro"/>
            </a:endParaRPr>
          </a:p>
          <a:p>
            <a:pPr indent="-317500" lvl="0" marL="457200" rtl="0" algn="l">
              <a:spcBef>
                <a:spcPts val="0"/>
              </a:spcBef>
              <a:spcAft>
                <a:spcPts val="0"/>
              </a:spcAft>
              <a:buClr>
                <a:srgbClr val="000000"/>
              </a:buClr>
              <a:buSzPts val="1400"/>
              <a:buFont typeface="Maven Pro"/>
              <a:buChar char="●"/>
            </a:pPr>
            <a:r>
              <a:rPr b="1" lang="en-GB" sz="1400">
                <a:solidFill>
                  <a:srgbClr val="000000"/>
                </a:solidFill>
                <a:latin typeface="Maven Pro"/>
                <a:ea typeface="Maven Pro"/>
                <a:cs typeface="Maven Pro"/>
                <a:sym typeface="Maven Pro"/>
              </a:rPr>
              <a:t>Data Size and Diversity:</a:t>
            </a:r>
            <a:r>
              <a:rPr lang="en-GB" sz="1400">
                <a:solidFill>
                  <a:srgbClr val="000000"/>
                </a:solidFill>
                <a:latin typeface="Maven Pro"/>
                <a:ea typeface="Maven Pro"/>
                <a:cs typeface="Maven Pro"/>
                <a:sym typeface="Maven Pro"/>
              </a:rPr>
              <a:t> Provides  a substantial amount of textual content for analysis.</a:t>
            </a:r>
            <a:endParaRPr sz="1400">
              <a:solidFill>
                <a:srgbClr val="000000"/>
              </a:solidFill>
              <a:latin typeface="Maven Pro"/>
              <a:ea typeface="Maven Pro"/>
              <a:cs typeface="Maven Pro"/>
              <a:sym typeface="Maven Pro"/>
            </a:endParaRPr>
          </a:p>
          <a:p>
            <a:pPr indent="-317500" lvl="0" marL="457200" rtl="0" algn="l">
              <a:lnSpc>
                <a:spcPct val="150000"/>
              </a:lnSpc>
              <a:spcBef>
                <a:spcPts val="0"/>
              </a:spcBef>
              <a:spcAft>
                <a:spcPts val="0"/>
              </a:spcAft>
              <a:buClr>
                <a:srgbClr val="000000"/>
              </a:buClr>
              <a:buSzPts val="1400"/>
              <a:buFont typeface="Maven Pro"/>
              <a:buChar char="●"/>
            </a:pPr>
            <a:r>
              <a:rPr b="1" lang="en-GB" sz="1400">
                <a:solidFill>
                  <a:srgbClr val="000000"/>
                </a:solidFill>
                <a:latin typeface="Maven Pro"/>
                <a:ea typeface="Maven Pro"/>
                <a:cs typeface="Maven Pro"/>
                <a:sym typeface="Maven Pro"/>
              </a:rPr>
              <a:t>Zodiac Sign Labels:</a:t>
            </a:r>
            <a:r>
              <a:rPr lang="en-GB" sz="1400">
                <a:solidFill>
                  <a:srgbClr val="000000"/>
                </a:solidFill>
                <a:latin typeface="Maven Pro"/>
                <a:ea typeface="Maven Pro"/>
                <a:cs typeface="Maven Pro"/>
                <a:sym typeface="Maven Pro"/>
              </a:rPr>
              <a:t> Fundamental requirement of  our Project</a:t>
            </a:r>
            <a:endParaRPr sz="1400">
              <a:solidFill>
                <a:srgbClr val="000000"/>
              </a:solidFill>
              <a:latin typeface="Maven Pro"/>
              <a:ea typeface="Maven Pro"/>
              <a:cs typeface="Maven Pro"/>
              <a:sym typeface="Maven Pro"/>
            </a:endParaRPr>
          </a:p>
          <a:p>
            <a:pPr indent="-317500" lvl="0" marL="457200" rtl="0" algn="l">
              <a:lnSpc>
                <a:spcPct val="150000"/>
              </a:lnSpc>
              <a:spcBef>
                <a:spcPts val="0"/>
              </a:spcBef>
              <a:spcAft>
                <a:spcPts val="0"/>
              </a:spcAft>
              <a:buClr>
                <a:srgbClr val="000000"/>
              </a:buClr>
              <a:buSzPts val="1400"/>
              <a:buFont typeface="Maven Pro"/>
              <a:buChar char="●"/>
            </a:pPr>
            <a:r>
              <a:rPr b="1" lang="en-GB" sz="1400">
                <a:solidFill>
                  <a:srgbClr val="000000"/>
                </a:solidFill>
                <a:latin typeface="Maven Pro"/>
                <a:ea typeface="Maven Pro"/>
                <a:cs typeface="Maven Pro"/>
                <a:sym typeface="Maven Pro"/>
              </a:rPr>
              <a:t>Textual Content:</a:t>
            </a:r>
            <a:r>
              <a:rPr lang="en-GB" sz="1400">
                <a:solidFill>
                  <a:srgbClr val="000000"/>
                </a:solidFill>
                <a:latin typeface="Maven Pro"/>
                <a:ea typeface="Maven Pro"/>
                <a:cs typeface="Maven Pro"/>
                <a:sym typeface="Maven Pro"/>
              </a:rPr>
              <a:t> Helps  identify writing patterns specific to each zodiac sign.</a:t>
            </a:r>
            <a:endParaRPr sz="1400">
              <a:solidFill>
                <a:srgbClr val="000000"/>
              </a:solidFill>
              <a:latin typeface="Maven Pro"/>
              <a:ea typeface="Maven Pro"/>
              <a:cs typeface="Maven Pro"/>
              <a:sym typeface="Maven Pro"/>
            </a:endParaRPr>
          </a:p>
          <a:p>
            <a:pPr indent="-317500" lvl="0" marL="457200" rtl="0" algn="l">
              <a:lnSpc>
                <a:spcPct val="150000"/>
              </a:lnSpc>
              <a:spcBef>
                <a:spcPts val="0"/>
              </a:spcBef>
              <a:spcAft>
                <a:spcPts val="0"/>
              </a:spcAft>
              <a:buClr>
                <a:srgbClr val="000000"/>
              </a:buClr>
              <a:buSzPts val="1400"/>
              <a:buFont typeface="Maven Pro"/>
              <a:buChar char="●"/>
            </a:pPr>
            <a:r>
              <a:rPr b="1" lang="en-GB" sz="1400">
                <a:solidFill>
                  <a:srgbClr val="000000"/>
                </a:solidFill>
                <a:latin typeface="Maven Pro"/>
                <a:ea typeface="Maven Pro"/>
                <a:cs typeface="Maven Pro"/>
                <a:sym typeface="Maven Pro"/>
              </a:rPr>
              <a:t>Age and Gender Distribution: </a:t>
            </a:r>
            <a:r>
              <a:rPr lang="en-GB" sz="1400">
                <a:solidFill>
                  <a:srgbClr val="000000"/>
                </a:solidFill>
                <a:latin typeface="Maven Pro"/>
                <a:ea typeface="Maven Pro"/>
                <a:cs typeface="Maven Pro"/>
                <a:sym typeface="Maven Pro"/>
              </a:rPr>
              <a:t>Offers potential insights into how writing styles may vary across demographics.</a:t>
            </a:r>
            <a:endParaRPr sz="1400">
              <a:solidFill>
                <a:srgbClr val="000000"/>
              </a:solidFill>
              <a:latin typeface="Maven Pro"/>
              <a:ea typeface="Maven Pro"/>
              <a:cs typeface="Maven Pro"/>
              <a:sym typeface="Maven Pro"/>
            </a:endParaRPr>
          </a:p>
          <a:p>
            <a:pPr indent="-317500" lvl="0" marL="457200" rtl="0" algn="l">
              <a:lnSpc>
                <a:spcPct val="150000"/>
              </a:lnSpc>
              <a:spcBef>
                <a:spcPts val="0"/>
              </a:spcBef>
              <a:spcAft>
                <a:spcPts val="0"/>
              </a:spcAft>
              <a:buClr>
                <a:srgbClr val="000000"/>
              </a:buClr>
              <a:buSzPts val="1400"/>
              <a:buFont typeface="Maven Pro"/>
              <a:buChar char="●"/>
            </a:pPr>
            <a:r>
              <a:rPr b="1" lang="en-GB" sz="1400">
                <a:solidFill>
                  <a:srgbClr val="000000"/>
                </a:solidFill>
                <a:latin typeface="Maven Pro"/>
                <a:ea typeface="Maven Pro"/>
                <a:cs typeface="Maven Pro"/>
                <a:sym typeface="Maven Pro"/>
              </a:rPr>
              <a:t>Data Preprocessing Potential:</a:t>
            </a:r>
            <a:r>
              <a:rPr lang="en-GB" sz="1400">
                <a:solidFill>
                  <a:srgbClr val="000000"/>
                </a:solidFill>
                <a:latin typeface="Maven Pro"/>
                <a:ea typeface="Maven Pro"/>
                <a:cs typeface="Maven Pro"/>
                <a:sym typeface="Maven Pro"/>
              </a:rPr>
              <a:t> Provides room for various preprocessing techniques, such as cleaning, tokenization, and lemmatization.</a:t>
            </a:r>
            <a:endParaRPr sz="1400">
              <a:solidFill>
                <a:srgbClr val="000000"/>
              </a:solidFill>
              <a:latin typeface="Maven Pro"/>
              <a:ea typeface="Maven Pro"/>
              <a:cs typeface="Maven Pro"/>
              <a:sym typeface="Maven Pro"/>
            </a:endParaRPr>
          </a:p>
          <a:p>
            <a:pPr indent="-317500" lvl="0" marL="457200" rtl="0" algn="l">
              <a:lnSpc>
                <a:spcPct val="150000"/>
              </a:lnSpc>
              <a:spcBef>
                <a:spcPts val="0"/>
              </a:spcBef>
              <a:spcAft>
                <a:spcPts val="0"/>
              </a:spcAft>
              <a:buClr>
                <a:srgbClr val="000000"/>
              </a:buClr>
              <a:buSzPts val="1400"/>
              <a:buFont typeface="Maven Pro"/>
              <a:buChar char="●"/>
            </a:pPr>
            <a:r>
              <a:rPr b="1" lang="en-GB" sz="1400">
                <a:solidFill>
                  <a:srgbClr val="000000"/>
                </a:solidFill>
                <a:latin typeface="Maven Pro"/>
                <a:ea typeface="Maven Pro"/>
                <a:cs typeface="Maven Pro"/>
                <a:sym typeface="Maven Pro"/>
              </a:rPr>
              <a:t>Ethical Considerations:</a:t>
            </a:r>
            <a:r>
              <a:rPr lang="en-GB" sz="1400">
                <a:solidFill>
                  <a:srgbClr val="000000"/>
                </a:solidFill>
                <a:latin typeface="Maven Pro"/>
                <a:ea typeface="Maven Pro"/>
                <a:cs typeface="Maven Pro"/>
                <a:sym typeface="Maven Pro"/>
              </a:rPr>
              <a:t> The dataset adheres to ethical guidelines, </a:t>
            </a:r>
            <a:r>
              <a:rPr lang="en-GB" sz="1400">
                <a:solidFill>
                  <a:srgbClr val="000000"/>
                </a:solidFill>
                <a:latin typeface="Maven Pro"/>
                <a:ea typeface="Maven Pro"/>
                <a:cs typeface="Maven Pro"/>
                <a:sym typeface="Maven Pro"/>
              </a:rPr>
              <a:t>ensuring</a:t>
            </a:r>
            <a:r>
              <a:rPr lang="en-GB" sz="1400">
                <a:solidFill>
                  <a:srgbClr val="000000"/>
                </a:solidFill>
                <a:latin typeface="Maven Pro"/>
                <a:ea typeface="Maven Pro"/>
                <a:cs typeface="Maven Pro"/>
                <a:sym typeface="Maven Pro"/>
              </a:rPr>
              <a:t> the privacy and anonymity of the bloggers.</a:t>
            </a:r>
            <a:endParaRPr sz="1400">
              <a:solidFill>
                <a:srgbClr val="000000"/>
              </a:solidFill>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000000"/>
                </a:solidFill>
              </a:rPr>
              <a:t>Explore: </a:t>
            </a:r>
            <a:r>
              <a:rPr lang="en-GB"/>
              <a:t>Data Preparation</a:t>
            </a:r>
            <a:endParaRPr/>
          </a:p>
          <a:p>
            <a:pPr indent="0" lvl="0" marL="0" rtl="0" algn="l">
              <a:spcBef>
                <a:spcPts val="0"/>
              </a:spcBef>
              <a:spcAft>
                <a:spcPts val="0"/>
              </a:spcAft>
              <a:buNone/>
            </a:pPr>
            <a:r>
              <a:t/>
            </a:r>
            <a:endParaRPr>
              <a:solidFill>
                <a:srgbClr val="000000"/>
              </a:solidFill>
            </a:endParaRPr>
          </a:p>
        </p:txBody>
      </p:sp>
      <p:sp>
        <p:nvSpPr>
          <p:cNvPr id="324" name="Google Shape;324;p20"/>
          <p:cNvSpPr txBox="1"/>
          <p:nvPr>
            <p:ph idx="1" type="body"/>
          </p:nvPr>
        </p:nvSpPr>
        <p:spPr>
          <a:xfrm>
            <a:off x="1366925" y="1169600"/>
            <a:ext cx="2482800" cy="15003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t/>
            </a:r>
            <a:endParaRPr sz="1400">
              <a:solidFill>
                <a:srgbClr val="000000"/>
              </a:solidFill>
              <a:latin typeface="Maven Pro"/>
              <a:ea typeface="Maven Pro"/>
              <a:cs typeface="Maven Pro"/>
              <a:sym typeface="Maven Pro"/>
            </a:endParaRPr>
          </a:p>
          <a:p>
            <a:pPr indent="-317500" lvl="0" marL="457200" rtl="0" algn="l">
              <a:lnSpc>
                <a:spcPct val="100000"/>
              </a:lnSpc>
              <a:spcBef>
                <a:spcPts val="0"/>
              </a:spcBef>
              <a:spcAft>
                <a:spcPts val="0"/>
              </a:spcAft>
              <a:buClr>
                <a:srgbClr val="000000"/>
              </a:buClr>
              <a:buSzPts val="1400"/>
              <a:buFont typeface="Maven Pro"/>
              <a:buChar char="●"/>
            </a:pPr>
            <a:r>
              <a:rPr lang="en-GB" sz="1400">
                <a:solidFill>
                  <a:srgbClr val="000000"/>
                </a:solidFill>
                <a:latin typeface="Maven Pro"/>
                <a:ea typeface="Maven Pro"/>
                <a:cs typeface="Maven Pro"/>
                <a:sym typeface="Maven Pro"/>
              </a:rPr>
              <a:t>Data Cleaning</a:t>
            </a:r>
            <a:endParaRPr sz="1400">
              <a:solidFill>
                <a:srgbClr val="000000"/>
              </a:solidFill>
              <a:latin typeface="Maven Pro"/>
              <a:ea typeface="Maven Pro"/>
              <a:cs typeface="Maven Pro"/>
              <a:sym typeface="Maven Pro"/>
            </a:endParaRPr>
          </a:p>
          <a:p>
            <a:pPr indent="-317500" lvl="0" marL="457200" rtl="0" algn="l">
              <a:lnSpc>
                <a:spcPct val="100000"/>
              </a:lnSpc>
              <a:spcBef>
                <a:spcPts val="0"/>
              </a:spcBef>
              <a:spcAft>
                <a:spcPts val="0"/>
              </a:spcAft>
              <a:buClr>
                <a:srgbClr val="000000"/>
              </a:buClr>
              <a:buSzPts val="1400"/>
              <a:buFont typeface="Maven Pro"/>
              <a:buChar char="●"/>
            </a:pPr>
            <a:r>
              <a:rPr lang="en-GB" sz="1400">
                <a:solidFill>
                  <a:srgbClr val="000000"/>
                </a:solidFill>
                <a:latin typeface="Maven Pro"/>
                <a:ea typeface="Maven Pro"/>
                <a:cs typeface="Maven Pro"/>
                <a:sym typeface="Maven Pro"/>
              </a:rPr>
              <a:t>Text Preprocessing</a:t>
            </a:r>
            <a:endParaRPr sz="1400">
              <a:solidFill>
                <a:srgbClr val="000000"/>
              </a:solidFill>
              <a:latin typeface="Maven Pro"/>
              <a:ea typeface="Maven Pro"/>
              <a:cs typeface="Maven Pro"/>
              <a:sym typeface="Maven Pro"/>
            </a:endParaRPr>
          </a:p>
          <a:p>
            <a:pPr indent="-317500" lvl="0" marL="457200" rtl="0" algn="l">
              <a:lnSpc>
                <a:spcPct val="100000"/>
              </a:lnSpc>
              <a:spcBef>
                <a:spcPts val="0"/>
              </a:spcBef>
              <a:spcAft>
                <a:spcPts val="0"/>
              </a:spcAft>
              <a:buClr>
                <a:srgbClr val="000000"/>
              </a:buClr>
              <a:buSzPts val="1400"/>
              <a:buFont typeface="Maven Pro"/>
              <a:buChar char="●"/>
            </a:pPr>
            <a:r>
              <a:rPr lang="en-GB" sz="1400">
                <a:solidFill>
                  <a:srgbClr val="000000"/>
                </a:solidFill>
                <a:latin typeface="Maven Pro"/>
                <a:ea typeface="Maven Pro"/>
                <a:cs typeface="Maven Pro"/>
                <a:sym typeface="Maven Pro"/>
              </a:rPr>
              <a:t>Label Encoding</a:t>
            </a:r>
            <a:endParaRPr sz="1400">
              <a:solidFill>
                <a:srgbClr val="000000"/>
              </a:solidFill>
              <a:latin typeface="Maven Pro"/>
              <a:ea typeface="Maven Pro"/>
              <a:cs typeface="Maven Pro"/>
              <a:sym typeface="Maven Pro"/>
            </a:endParaRPr>
          </a:p>
          <a:p>
            <a:pPr indent="-317500" lvl="0" marL="457200" rtl="0" algn="l">
              <a:lnSpc>
                <a:spcPct val="100000"/>
              </a:lnSpc>
              <a:spcBef>
                <a:spcPts val="0"/>
              </a:spcBef>
              <a:spcAft>
                <a:spcPts val="0"/>
              </a:spcAft>
              <a:buClr>
                <a:srgbClr val="000000"/>
              </a:buClr>
              <a:buSzPts val="1400"/>
              <a:buFont typeface="Maven Pro"/>
              <a:buChar char="●"/>
            </a:pPr>
            <a:r>
              <a:rPr lang="en-GB" sz="1400">
                <a:solidFill>
                  <a:srgbClr val="000000"/>
                </a:solidFill>
                <a:latin typeface="Maven Pro"/>
                <a:ea typeface="Maven Pro"/>
                <a:cs typeface="Maven Pro"/>
                <a:sym typeface="Maven Pro"/>
              </a:rPr>
              <a:t>Feature Extraction</a:t>
            </a:r>
            <a:endParaRPr sz="1200">
              <a:solidFill>
                <a:srgbClr val="374151"/>
              </a:solidFill>
              <a:latin typeface="Roboto"/>
              <a:ea typeface="Roboto"/>
              <a:cs typeface="Roboto"/>
              <a:sym typeface="Roboto"/>
            </a:endParaRPr>
          </a:p>
        </p:txBody>
      </p:sp>
      <p:pic>
        <p:nvPicPr>
          <p:cNvPr id="325" name="Google Shape;325;p20"/>
          <p:cNvPicPr preferRelativeResize="0"/>
          <p:nvPr/>
        </p:nvPicPr>
        <p:blipFill>
          <a:blip r:embed="rId3">
            <a:alphaModFix/>
          </a:blip>
          <a:stretch>
            <a:fillRect/>
          </a:stretch>
        </p:blipFill>
        <p:spPr>
          <a:xfrm>
            <a:off x="4761325" y="1244688"/>
            <a:ext cx="4080425" cy="2654125"/>
          </a:xfrm>
          <a:prstGeom prst="rect">
            <a:avLst/>
          </a:prstGeom>
          <a:noFill/>
          <a:ln>
            <a:noFill/>
          </a:ln>
        </p:spPr>
      </p:pic>
      <p:pic>
        <p:nvPicPr>
          <p:cNvPr id="326" name="Google Shape;326;p20"/>
          <p:cNvPicPr preferRelativeResize="0"/>
          <p:nvPr/>
        </p:nvPicPr>
        <p:blipFill>
          <a:blip r:embed="rId4">
            <a:alphaModFix/>
          </a:blip>
          <a:stretch>
            <a:fillRect/>
          </a:stretch>
        </p:blipFill>
        <p:spPr>
          <a:xfrm>
            <a:off x="479475" y="2489375"/>
            <a:ext cx="4080424" cy="2654124"/>
          </a:xfrm>
          <a:prstGeom prst="rect">
            <a:avLst/>
          </a:prstGeom>
          <a:noFill/>
          <a:ln>
            <a:noFill/>
          </a:ln>
        </p:spPr>
      </p:pic>
      <p:pic>
        <p:nvPicPr>
          <p:cNvPr id="327" name="Google Shape;327;p20"/>
          <p:cNvPicPr preferRelativeResize="0"/>
          <p:nvPr/>
        </p:nvPicPr>
        <p:blipFill>
          <a:blip r:embed="rId5">
            <a:alphaModFix/>
          </a:blip>
          <a:stretch>
            <a:fillRect/>
          </a:stretch>
        </p:blipFill>
        <p:spPr>
          <a:xfrm>
            <a:off x="-4254275" y="122215"/>
            <a:ext cx="4145725" cy="23342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Preparation - Explore Phase</a:t>
            </a:r>
            <a:endParaRPr/>
          </a:p>
          <a:p>
            <a:pPr indent="0" lvl="0" marL="0" rtl="0" algn="l">
              <a:spcBef>
                <a:spcPts val="0"/>
              </a:spcBef>
              <a:spcAft>
                <a:spcPts val="0"/>
              </a:spcAft>
              <a:buNone/>
            </a:pPr>
            <a:r>
              <a:t/>
            </a:r>
            <a:endParaRPr/>
          </a:p>
        </p:txBody>
      </p:sp>
      <p:sp>
        <p:nvSpPr>
          <p:cNvPr id="333" name="Google Shape;333;p21"/>
          <p:cNvSpPr txBox="1"/>
          <p:nvPr>
            <p:ph idx="1" type="body"/>
          </p:nvPr>
        </p:nvSpPr>
        <p:spPr>
          <a:xfrm>
            <a:off x="412250" y="1487425"/>
            <a:ext cx="5242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Maven Pro"/>
                <a:ea typeface="Maven Pro"/>
                <a:cs typeface="Maven Pro"/>
                <a:sym typeface="Maven Pro"/>
              </a:rPr>
              <a:t>Analysis:</a:t>
            </a:r>
            <a:endParaRPr b="1" sz="1400">
              <a:latin typeface="Maven Pro"/>
              <a:ea typeface="Maven Pro"/>
              <a:cs typeface="Maven Pro"/>
              <a:sym typeface="Maven Pro"/>
            </a:endParaRPr>
          </a:p>
          <a:p>
            <a:pPr indent="-317500" lvl="0" marL="457200" rtl="0" algn="l">
              <a:spcBef>
                <a:spcPts val="1200"/>
              </a:spcBef>
              <a:spcAft>
                <a:spcPts val="0"/>
              </a:spcAft>
              <a:buSzPts val="1400"/>
              <a:buFont typeface="Maven Pro"/>
              <a:buChar char="●"/>
            </a:pPr>
            <a:r>
              <a:rPr lang="en-GB" sz="1400">
                <a:latin typeface="Maven Pro"/>
                <a:ea typeface="Maven Pro"/>
                <a:cs typeface="Maven Pro"/>
                <a:sym typeface="Maven Pro"/>
              </a:rPr>
              <a:t>Explore zodiac sign distribution and attribute summary statistics.</a:t>
            </a:r>
            <a:endParaRPr sz="1400">
              <a:latin typeface="Maven Pro"/>
              <a:ea typeface="Maven Pro"/>
              <a:cs typeface="Maven Pro"/>
              <a:sym typeface="Maven Pro"/>
            </a:endParaRPr>
          </a:p>
          <a:p>
            <a:pPr indent="-317500" lvl="0" marL="457200" rtl="0" algn="l">
              <a:spcBef>
                <a:spcPts val="0"/>
              </a:spcBef>
              <a:spcAft>
                <a:spcPts val="0"/>
              </a:spcAft>
              <a:buSzPts val="1400"/>
              <a:buFont typeface="Maven Pro"/>
              <a:buChar char="●"/>
            </a:pPr>
            <a:r>
              <a:rPr lang="en-GB" sz="1400">
                <a:latin typeface="Maven Pro"/>
                <a:ea typeface="Maven Pro"/>
                <a:cs typeface="Maven Pro"/>
                <a:sym typeface="Maven Pro"/>
              </a:rPr>
              <a:t>Visualize data distributions and frequency of zodiac signs.</a:t>
            </a:r>
            <a:endParaRPr sz="1400">
              <a:latin typeface="Maven Pro"/>
              <a:ea typeface="Maven Pro"/>
              <a:cs typeface="Maven Pro"/>
              <a:sym typeface="Maven Pro"/>
            </a:endParaRPr>
          </a:p>
          <a:p>
            <a:pPr indent="0" lvl="0" marL="0" rtl="0" algn="l">
              <a:spcBef>
                <a:spcPts val="1200"/>
              </a:spcBef>
              <a:spcAft>
                <a:spcPts val="0"/>
              </a:spcAft>
              <a:buNone/>
            </a:pPr>
            <a:r>
              <a:rPr b="1" lang="en-GB" sz="1400">
                <a:latin typeface="Maven Pro"/>
                <a:ea typeface="Maven Pro"/>
                <a:cs typeface="Maven Pro"/>
                <a:sym typeface="Maven Pro"/>
              </a:rPr>
              <a:t>Feature Selection:</a:t>
            </a:r>
            <a:endParaRPr b="1" sz="1400">
              <a:latin typeface="Maven Pro"/>
              <a:ea typeface="Maven Pro"/>
              <a:cs typeface="Maven Pro"/>
              <a:sym typeface="Maven Pro"/>
            </a:endParaRPr>
          </a:p>
          <a:p>
            <a:pPr indent="-317500" lvl="0" marL="457200" rtl="0" algn="l">
              <a:spcBef>
                <a:spcPts val="1200"/>
              </a:spcBef>
              <a:spcAft>
                <a:spcPts val="0"/>
              </a:spcAft>
              <a:buSzPts val="1400"/>
              <a:buFont typeface="Maven Pro"/>
              <a:buChar char="●"/>
            </a:pPr>
            <a:r>
              <a:rPr lang="en-GB" sz="1400">
                <a:latin typeface="Maven Pro"/>
                <a:ea typeface="Maven Pro"/>
                <a:cs typeface="Maven Pro"/>
                <a:sym typeface="Maven Pro"/>
              </a:rPr>
              <a:t>Focus on significant words/phrases associated with specific signs.</a:t>
            </a:r>
            <a:endParaRPr sz="1400">
              <a:latin typeface="Maven Pro"/>
              <a:ea typeface="Maven Pro"/>
              <a:cs typeface="Maven Pro"/>
              <a:sym typeface="Maven Pro"/>
            </a:endParaRPr>
          </a:p>
          <a:p>
            <a:pPr indent="0" lvl="0" marL="0" rtl="0" algn="l">
              <a:spcBef>
                <a:spcPts val="1200"/>
              </a:spcBef>
              <a:spcAft>
                <a:spcPts val="0"/>
              </a:spcAft>
              <a:buNone/>
            </a:pPr>
            <a:r>
              <a:rPr b="1" lang="en-GB" sz="1400">
                <a:latin typeface="Maven Pro"/>
                <a:ea typeface="Maven Pro"/>
                <a:cs typeface="Maven Pro"/>
                <a:sym typeface="Maven Pro"/>
              </a:rPr>
              <a:t>Visualization:</a:t>
            </a:r>
            <a:endParaRPr b="1" sz="1400">
              <a:latin typeface="Maven Pro"/>
              <a:ea typeface="Maven Pro"/>
              <a:cs typeface="Maven Pro"/>
              <a:sym typeface="Maven Pro"/>
            </a:endParaRPr>
          </a:p>
          <a:p>
            <a:pPr indent="-317500" lvl="0" marL="457200" rtl="0" algn="l">
              <a:spcBef>
                <a:spcPts val="1200"/>
              </a:spcBef>
              <a:spcAft>
                <a:spcPts val="0"/>
              </a:spcAft>
              <a:buSzPts val="1400"/>
              <a:buFont typeface="Maven Pro"/>
              <a:buChar char="●"/>
            </a:pPr>
            <a:r>
              <a:rPr lang="en-GB" sz="1400">
                <a:latin typeface="Maven Pro"/>
                <a:ea typeface="Maven Pro"/>
                <a:cs typeface="Maven Pro"/>
                <a:sym typeface="Maven Pro"/>
              </a:rPr>
              <a:t>Create count plots for zodiac sign occurrences in the dataset.</a:t>
            </a:r>
            <a:endParaRPr sz="1400">
              <a:latin typeface="Maven Pro"/>
              <a:ea typeface="Maven Pro"/>
              <a:cs typeface="Maven Pro"/>
              <a:sym typeface="Maven Pro"/>
            </a:endParaRPr>
          </a:p>
        </p:txBody>
      </p:sp>
      <p:pic>
        <p:nvPicPr>
          <p:cNvPr id="334" name="Google Shape;334;p21"/>
          <p:cNvPicPr preferRelativeResize="0"/>
          <p:nvPr/>
        </p:nvPicPr>
        <p:blipFill>
          <a:blip r:embed="rId3">
            <a:alphaModFix/>
          </a:blip>
          <a:stretch>
            <a:fillRect/>
          </a:stretch>
        </p:blipFill>
        <p:spPr>
          <a:xfrm>
            <a:off x="5402150" y="1597875"/>
            <a:ext cx="3741850" cy="3132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